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Heading Now 71-78" panose="020B0604020202020204" charset="0"/>
      <p:regular r:id="rId17"/>
    </p:embeddedFont>
    <p:embeddedFont>
      <p:font typeface="TT Firs Neue" panose="020B0604020202020204" charset="0"/>
      <p:regular r:id="rId18"/>
    </p:embeddedFont>
    <p:embeddedFont>
      <p:font typeface="TT Firs Neue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9" d="100"/>
          <a:sy n="39" d="100"/>
        </p:scale>
        <p:origin x="255" y="31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4.svg>
</file>

<file path=ppt/media/image5.png>
</file>

<file path=ppt/media/image6.jpe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1056" y="1973609"/>
            <a:ext cx="2275253" cy="8658518"/>
            <a:chOff x="0" y="0"/>
            <a:chExt cx="599244" cy="2280433"/>
          </a:xfrm>
        </p:grpSpPr>
        <p:sp>
          <p:nvSpPr>
            <p:cNvPr id="3" name="Freeform 3"/>
            <p:cNvSpPr/>
            <p:nvPr/>
          </p:nvSpPr>
          <p:spPr>
            <a:xfrm>
              <a:off x="0" y="0"/>
              <a:ext cx="599244" cy="2280433"/>
            </a:xfrm>
            <a:custGeom>
              <a:avLst/>
              <a:gdLst/>
              <a:ahLst/>
              <a:cxnLst/>
              <a:rect l="l" t="t" r="r" b="b"/>
              <a:pathLst>
                <a:path w="599244" h="2280433">
                  <a:moveTo>
                    <a:pt x="0" y="0"/>
                  </a:moveTo>
                  <a:lnTo>
                    <a:pt x="599244" y="0"/>
                  </a:lnTo>
                  <a:lnTo>
                    <a:pt x="599244" y="2280433"/>
                  </a:lnTo>
                  <a:lnTo>
                    <a:pt x="0" y="2280433"/>
                  </a:lnTo>
                  <a:close/>
                </a:path>
              </a:pathLst>
            </a:custGeom>
            <a:solidFill>
              <a:srgbClr val="231F20"/>
            </a:solidFill>
          </p:spPr>
          <p:txBody>
            <a:bodyPr/>
            <a:lstStyle/>
            <a:p>
              <a:endParaRPr lang="fr-FR"/>
            </a:p>
          </p:txBody>
        </p:sp>
        <p:sp>
          <p:nvSpPr>
            <p:cNvPr id="4" name="TextBox 4"/>
            <p:cNvSpPr txBox="1"/>
            <p:nvPr/>
          </p:nvSpPr>
          <p:spPr>
            <a:xfrm>
              <a:off x="0" y="-47625"/>
              <a:ext cx="599244" cy="2328058"/>
            </a:xfrm>
            <a:prstGeom prst="rect">
              <a:avLst/>
            </a:prstGeom>
          </p:spPr>
          <p:txBody>
            <a:bodyPr lIns="50800" tIns="50800" rIns="50800" bIns="50800" rtlCol="0" anchor="ctr"/>
            <a:lstStyle/>
            <a:p>
              <a:pPr algn="ctr">
                <a:lnSpc>
                  <a:spcPts val="3360"/>
                </a:lnSpc>
              </a:pPr>
              <a:endParaRPr/>
            </a:p>
          </p:txBody>
        </p:sp>
      </p:grpSp>
      <p:sp>
        <p:nvSpPr>
          <p:cNvPr id="5" name="Freeform 5"/>
          <p:cNvSpPr/>
          <p:nvPr/>
        </p:nvSpPr>
        <p:spPr>
          <a:xfrm>
            <a:off x="776626" y="2057400"/>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stretch>
              <a:fillRect/>
            </a:stretch>
          </a:blipFill>
        </p:spPr>
        <p:txBody>
          <a:bodyPr/>
          <a:lstStyle/>
          <a:p>
            <a:endParaRPr lang="fr-FR"/>
          </a:p>
        </p:txBody>
      </p:sp>
      <p:sp>
        <p:nvSpPr>
          <p:cNvPr id="6" name="AutoShape 6"/>
          <p:cNvSpPr/>
          <p:nvPr/>
        </p:nvSpPr>
        <p:spPr>
          <a:xfrm flipV="1">
            <a:off x="14152299" y="3982276"/>
            <a:ext cx="10916627" cy="19050"/>
          </a:xfrm>
          <a:prstGeom prst="line">
            <a:avLst/>
          </a:prstGeom>
          <a:ln w="38100" cap="flat">
            <a:solidFill>
              <a:srgbClr val="FFDE59"/>
            </a:solidFill>
            <a:prstDash val="solid"/>
            <a:headEnd type="none" w="sm" len="sm"/>
            <a:tailEnd type="none" w="sm" len="sm"/>
          </a:ln>
        </p:spPr>
        <p:txBody>
          <a:bodyPr/>
          <a:lstStyle/>
          <a:p>
            <a:endParaRPr lang="fr-FR"/>
          </a:p>
        </p:txBody>
      </p:sp>
      <p:grpSp>
        <p:nvGrpSpPr>
          <p:cNvPr id="7" name="Group 7"/>
          <p:cNvGrpSpPr/>
          <p:nvPr/>
        </p:nvGrpSpPr>
        <p:grpSpPr>
          <a:xfrm>
            <a:off x="12670250" y="-1654860"/>
            <a:ext cx="7675150" cy="3086100"/>
            <a:chOff x="0" y="0"/>
            <a:chExt cx="2021439" cy="812800"/>
          </a:xfrm>
        </p:grpSpPr>
        <p:sp>
          <p:nvSpPr>
            <p:cNvPr id="8" name="Freeform 8"/>
            <p:cNvSpPr/>
            <p:nvPr/>
          </p:nvSpPr>
          <p:spPr>
            <a:xfrm>
              <a:off x="0" y="0"/>
              <a:ext cx="2021439" cy="812800"/>
            </a:xfrm>
            <a:custGeom>
              <a:avLst/>
              <a:gdLst/>
              <a:ahLst/>
              <a:cxnLst/>
              <a:rect l="l" t="t" r="r" b="b"/>
              <a:pathLst>
                <a:path w="2021439" h="812800">
                  <a:moveTo>
                    <a:pt x="0" y="0"/>
                  </a:moveTo>
                  <a:lnTo>
                    <a:pt x="2021439" y="0"/>
                  </a:lnTo>
                  <a:lnTo>
                    <a:pt x="2021439" y="812800"/>
                  </a:lnTo>
                  <a:lnTo>
                    <a:pt x="0" y="812800"/>
                  </a:lnTo>
                  <a:close/>
                </a:path>
              </a:pathLst>
            </a:custGeom>
            <a:solidFill>
              <a:srgbClr val="231F20"/>
            </a:solidFill>
          </p:spPr>
          <p:txBody>
            <a:bodyPr/>
            <a:lstStyle/>
            <a:p>
              <a:endParaRPr lang="fr-FR"/>
            </a:p>
          </p:txBody>
        </p:sp>
        <p:sp>
          <p:nvSpPr>
            <p:cNvPr id="9" name="TextBox 9"/>
            <p:cNvSpPr txBox="1"/>
            <p:nvPr/>
          </p:nvSpPr>
          <p:spPr>
            <a:xfrm>
              <a:off x="0" y="-47625"/>
              <a:ext cx="2021439" cy="860425"/>
            </a:xfrm>
            <a:prstGeom prst="rect">
              <a:avLst/>
            </a:prstGeom>
          </p:spPr>
          <p:txBody>
            <a:bodyPr lIns="50800" tIns="50800" rIns="50800" bIns="50800" rtlCol="0" anchor="ctr"/>
            <a:lstStyle/>
            <a:p>
              <a:pPr algn="ctr">
                <a:lnSpc>
                  <a:spcPts val="3360"/>
                </a:lnSpc>
              </a:pPr>
              <a:endParaRPr/>
            </a:p>
          </p:txBody>
        </p:sp>
      </p:grpSp>
      <p:grpSp>
        <p:nvGrpSpPr>
          <p:cNvPr id="10" name="Group 10"/>
          <p:cNvGrpSpPr/>
          <p:nvPr/>
        </p:nvGrpSpPr>
        <p:grpSpPr>
          <a:xfrm>
            <a:off x="14011507" y="5214655"/>
            <a:ext cx="4276493" cy="2176425"/>
            <a:chOff x="0" y="0"/>
            <a:chExt cx="1126319" cy="573215"/>
          </a:xfrm>
        </p:grpSpPr>
        <p:sp>
          <p:nvSpPr>
            <p:cNvPr id="11" name="Freeform 11"/>
            <p:cNvSpPr/>
            <p:nvPr/>
          </p:nvSpPr>
          <p:spPr>
            <a:xfrm>
              <a:off x="0" y="0"/>
              <a:ext cx="1126319" cy="573215"/>
            </a:xfrm>
            <a:custGeom>
              <a:avLst/>
              <a:gdLst/>
              <a:ahLst/>
              <a:cxnLst/>
              <a:rect l="l" t="t" r="r" b="b"/>
              <a:pathLst>
                <a:path w="1126319" h="573215">
                  <a:moveTo>
                    <a:pt x="0" y="0"/>
                  </a:moveTo>
                  <a:lnTo>
                    <a:pt x="1126319" y="0"/>
                  </a:lnTo>
                  <a:lnTo>
                    <a:pt x="1126319" y="573215"/>
                  </a:lnTo>
                  <a:lnTo>
                    <a:pt x="0" y="573215"/>
                  </a:lnTo>
                  <a:close/>
                </a:path>
              </a:pathLst>
            </a:custGeom>
            <a:solidFill>
              <a:srgbClr val="231F20"/>
            </a:solidFill>
          </p:spPr>
          <p:txBody>
            <a:bodyPr/>
            <a:lstStyle/>
            <a:p>
              <a:endParaRPr lang="fr-FR"/>
            </a:p>
          </p:txBody>
        </p:sp>
        <p:sp>
          <p:nvSpPr>
            <p:cNvPr id="12" name="TextBox 12"/>
            <p:cNvSpPr txBox="1"/>
            <p:nvPr/>
          </p:nvSpPr>
          <p:spPr>
            <a:xfrm>
              <a:off x="0" y="-47625"/>
              <a:ext cx="1126319" cy="620840"/>
            </a:xfrm>
            <a:prstGeom prst="rect">
              <a:avLst/>
            </a:prstGeom>
          </p:spPr>
          <p:txBody>
            <a:bodyPr lIns="50800" tIns="50800" rIns="50800" bIns="50800" rtlCol="0" anchor="ctr"/>
            <a:lstStyle/>
            <a:p>
              <a:pPr algn="ctr">
                <a:lnSpc>
                  <a:spcPts val="3360"/>
                </a:lnSpc>
              </a:pPr>
              <a:endParaRPr/>
            </a:p>
          </p:txBody>
        </p:sp>
      </p:grpSp>
      <p:sp>
        <p:nvSpPr>
          <p:cNvPr id="13" name="AutoShape 13"/>
          <p:cNvSpPr/>
          <p:nvPr/>
        </p:nvSpPr>
        <p:spPr>
          <a:xfrm flipV="1">
            <a:off x="1028733" y="1019175"/>
            <a:ext cx="10916627" cy="19050"/>
          </a:xfrm>
          <a:prstGeom prst="line">
            <a:avLst/>
          </a:prstGeom>
          <a:ln w="38100" cap="flat">
            <a:solidFill>
              <a:srgbClr val="FFDE59"/>
            </a:solidFill>
            <a:prstDash val="solid"/>
            <a:headEnd type="none" w="sm" len="sm"/>
            <a:tailEnd type="none" w="sm" len="sm"/>
          </a:ln>
        </p:spPr>
        <p:txBody>
          <a:bodyPr/>
          <a:lstStyle/>
          <a:p>
            <a:endParaRPr lang="fr-FR"/>
          </a:p>
        </p:txBody>
      </p:sp>
      <p:grpSp>
        <p:nvGrpSpPr>
          <p:cNvPr id="14" name="Group 14"/>
          <p:cNvGrpSpPr/>
          <p:nvPr/>
        </p:nvGrpSpPr>
        <p:grpSpPr>
          <a:xfrm>
            <a:off x="14742816" y="8076594"/>
            <a:ext cx="8090281" cy="6415749"/>
            <a:chOff x="0" y="0"/>
            <a:chExt cx="2130774" cy="1689745"/>
          </a:xfrm>
        </p:grpSpPr>
        <p:sp>
          <p:nvSpPr>
            <p:cNvPr id="15" name="Freeform 15"/>
            <p:cNvSpPr/>
            <p:nvPr/>
          </p:nvSpPr>
          <p:spPr>
            <a:xfrm>
              <a:off x="0" y="0"/>
              <a:ext cx="2130774" cy="1689745"/>
            </a:xfrm>
            <a:custGeom>
              <a:avLst/>
              <a:gdLst/>
              <a:ahLst/>
              <a:cxnLst/>
              <a:rect l="l" t="t" r="r" b="b"/>
              <a:pathLst>
                <a:path w="2130774" h="1689745">
                  <a:moveTo>
                    <a:pt x="0" y="0"/>
                  </a:moveTo>
                  <a:lnTo>
                    <a:pt x="2130774" y="0"/>
                  </a:lnTo>
                  <a:lnTo>
                    <a:pt x="2130774" y="1689745"/>
                  </a:lnTo>
                  <a:lnTo>
                    <a:pt x="0" y="1689745"/>
                  </a:lnTo>
                  <a:close/>
                </a:path>
              </a:pathLst>
            </a:custGeom>
            <a:solidFill>
              <a:srgbClr val="000000">
                <a:alpha val="0"/>
              </a:srgbClr>
            </a:solidFill>
            <a:ln w="38100" cap="sq">
              <a:solidFill>
                <a:srgbClr val="FFDE59"/>
              </a:solidFill>
              <a:prstDash val="solid"/>
              <a:miter/>
            </a:ln>
          </p:spPr>
          <p:txBody>
            <a:bodyPr/>
            <a:lstStyle/>
            <a:p>
              <a:endParaRPr lang="fr-FR"/>
            </a:p>
          </p:txBody>
        </p:sp>
        <p:sp>
          <p:nvSpPr>
            <p:cNvPr id="16" name="TextBox 16"/>
            <p:cNvSpPr txBox="1"/>
            <p:nvPr/>
          </p:nvSpPr>
          <p:spPr>
            <a:xfrm>
              <a:off x="0" y="-47625"/>
              <a:ext cx="2130774" cy="1737370"/>
            </a:xfrm>
            <a:prstGeom prst="rect">
              <a:avLst/>
            </a:prstGeom>
          </p:spPr>
          <p:txBody>
            <a:bodyPr lIns="50800" tIns="50800" rIns="50800" bIns="50800" rtlCol="0" anchor="ctr"/>
            <a:lstStyle/>
            <a:p>
              <a:pPr algn="ctr">
                <a:lnSpc>
                  <a:spcPts val="3360"/>
                </a:lnSpc>
              </a:pPr>
              <a:endParaRPr/>
            </a:p>
          </p:txBody>
        </p:sp>
      </p:grpSp>
      <p:grpSp>
        <p:nvGrpSpPr>
          <p:cNvPr id="17" name="Group 17"/>
          <p:cNvGrpSpPr/>
          <p:nvPr/>
        </p:nvGrpSpPr>
        <p:grpSpPr>
          <a:xfrm>
            <a:off x="13400717" y="8076594"/>
            <a:ext cx="4887283" cy="2176425"/>
            <a:chOff x="0" y="0"/>
            <a:chExt cx="1287186" cy="573215"/>
          </a:xfrm>
        </p:grpSpPr>
        <p:sp>
          <p:nvSpPr>
            <p:cNvPr id="18" name="Freeform 18"/>
            <p:cNvSpPr/>
            <p:nvPr/>
          </p:nvSpPr>
          <p:spPr>
            <a:xfrm>
              <a:off x="0" y="0"/>
              <a:ext cx="1287186" cy="573215"/>
            </a:xfrm>
            <a:custGeom>
              <a:avLst/>
              <a:gdLst/>
              <a:ahLst/>
              <a:cxnLst/>
              <a:rect l="l" t="t" r="r" b="b"/>
              <a:pathLst>
                <a:path w="1287186" h="573215">
                  <a:moveTo>
                    <a:pt x="0" y="0"/>
                  </a:moveTo>
                  <a:lnTo>
                    <a:pt x="1287186" y="0"/>
                  </a:lnTo>
                  <a:lnTo>
                    <a:pt x="1287186" y="573215"/>
                  </a:lnTo>
                  <a:lnTo>
                    <a:pt x="0" y="573215"/>
                  </a:lnTo>
                  <a:close/>
                </a:path>
              </a:pathLst>
            </a:custGeom>
            <a:solidFill>
              <a:srgbClr val="231F20"/>
            </a:solidFill>
          </p:spPr>
          <p:txBody>
            <a:bodyPr/>
            <a:lstStyle/>
            <a:p>
              <a:endParaRPr lang="fr-FR"/>
            </a:p>
          </p:txBody>
        </p:sp>
        <p:sp>
          <p:nvSpPr>
            <p:cNvPr id="19" name="TextBox 19"/>
            <p:cNvSpPr txBox="1"/>
            <p:nvPr/>
          </p:nvSpPr>
          <p:spPr>
            <a:xfrm>
              <a:off x="0" y="-47625"/>
              <a:ext cx="1287186" cy="620840"/>
            </a:xfrm>
            <a:prstGeom prst="rect">
              <a:avLst/>
            </a:prstGeom>
          </p:spPr>
          <p:txBody>
            <a:bodyPr lIns="50800" tIns="50800" rIns="50800" bIns="50800" rtlCol="0" anchor="ctr"/>
            <a:lstStyle/>
            <a:p>
              <a:pPr algn="ctr">
                <a:lnSpc>
                  <a:spcPts val="3360"/>
                </a:lnSpc>
              </a:pPr>
              <a:endParaRPr/>
            </a:p>
          </p:txBody>
        </p:sp>
      </p:grpSp>
      <p:sp>
        <p:nvSpPr>
          <p:cNvPr id="20" name="Freeform 20"/>
          <p:cNvSpPr/>
          <p:nvPr/>
        </p:nvSpPr>
        <p:spPr>
          <a:xfrm>
            <a:off x="5683759" y="136325"/>
            <a:ext cx="5219990" cy="1398427"/>
          </a:xfrm>
          <a:custGeom>
            <a:avLst/>
            <a:gdLst/>
            <a:ahLst/>
            <a:cxnLst/>
            <a:rect l="l" t="t" r="r" b="b"/>
            <a:pathLst>
              <a:path w="5219990" h="1398427">
                <a:moveTo>
                  <a:pt x="0" y="0"/>
                </a:moveTo>
                <a:lnTo>
                  <a:pt x="5219991" y="0"/>
                </a:lnTo>
                <a:lnTo>
                  <a:pt x="5219991" y="1398427"/>
                </a:lnTo>
                <a:lnTo>
                  <a:pt x="0" y="1398427"/>
                </a:lnTo>
                <a:lnTo>
                  <a:pt x="0" y="0"/>
                </a:lnTo>
                <a:close/>
              </a:path>
            </a:pathLst>
          </a:custGeom>
          <a:blipFill>
            <a:blip r:embed="rId3"/>
            <a:stretch>
              <a:fillRect/>
            </a:stretch>
          </a:blipFill>
        </p:spPr>
        <p:txBody>
          <a:bodyPr/>
          <a:lstStyle/>
          <a:p>
            <a:endParaRPr lang="fr-FR"/>
          </a:p>
        </p:txBody>
      </p:sp>
      <p:sp>
        <p:nvSpPr>
          <p:cNvPr id="21" name="TextBox 21"/>
          <p:cNvSpPr txBox="1"/>
          <p:nvPr/>
        </p:nvSpPr>
        <p:spPr>
          <a:xfrm>
            <a:off x="8271100" y="1979018"/>
            <a:ext cx="10319801" cy="1744067"/>
          </a:xfrm>
          <a:prstGeom prst="rect">
            <a:avLst/>
          </a:prstGeom>
        </p:spPr>
        <p:txBody>
          <a:bodyPr wrap="square" lIns="0" tIns="0" rIns="0" bIns="0" rtlCol="0" anchor="t">
            <a:spAutoFit/>
          </a:bodyPr>
          <a:lstStyle/>
          <a:p>
            <a:pPr algn="l">
              <a:lnSpc>
                <a:spcPts val="6800"/>
              </a:lnSpc>
            </a:pPr>
            <a:r>
              <a:rPr lang="en-US" sz="6800" spc="-374" dirty="0">
                <a:solidFill>
                  <a:srgbClr val="000000"/>
                </a:solidFill>
                <a:latin typeface="Heading Now 71-78"/>
                <a:ea typeface="Heading Now 71-78"/>
                <a:cs typeface="Heading Now 71-78"/>
                <a:sym typeface="Heading Now 71-78"/>
              </a:rPr>
              <a:t>Presentation De </a:t>
            </a:r>
            <a:r>
              <a:rPr lang="en-US" sz="6800" spc="-374" dirty="0" err="1">
                <a:solidFill>
                  <a:srgbClr val="000000"/>
                </a:solidFill>
                <a:latin typeface="Heading Now 71-78"/>
                <a:ea typeface="Heading Now 71-78"/>
                <a:cs typeface="Heading Now 71-78"/>
                <a:sym typeface="Heading Now 71-78"/>
              </a:rPr>
              <a:t>Projet</a:t>
            </a:r>
            <a:r>
              <a:rPr lang="en-US" sz="6800" spc="-374" dirty="0">
                <a:solidFill>
                  <a:srgbClr val="000000"/>
                </a:solidFill>
                <a:latin typeface="Heading Now 71-78"/>
                <a:ea typeface="Heading Now 71-78"/>
                <a:cs typeface="Heading Now 71-78"/>
                <a:sym typeface="Heading Now 71-78"/>
              </a:rPr>
              <a:t> de Fin </a:t>
            </a:r>
            <a:r>
              <a:rPr lang="en-US" sz="6800" spc="-374" dirty="0" err="1">
                <a:solidFill>
                  <a:srgbClr val="000000"/>
                </a:solidFill>
                <a:latin typeface="Heading Now 71-78"/>
                <a:ea typeface="Heading Now 71-78"/>
                <a:cs typeface="Heading Now 71-78"/>
                <a:sym typeface="Heading Now 71-78"/>
              </a:rPr>
              <a:t>D’Année</a:t>
            </a:r>
            <a:endParaRPr lang="en-US" sz="6800" spc="-374" dirty="0">
              <a:solidFill>
                <a:srgbClr val="000000"/>
              </a:solidFill>
              <a:latin typeface="Heading Now 71-78"/>
              <a:ea typeface="Heading Now 71-78"/>
              <a:cs typeface="Heading Now 71-78"/>
              <a:sym typeface="Heading Now 71-78"/>
            </a:endParaRPr>
          </a:p>
        </p:txBody>
      </p:sp>
      <p:sp>
        <p:nvSpPr>
          <p:cNvPr id="22" name="TextBox 22"/>
          <p:cNvSpPr txBox="1"/>
          <p:nvPr/>
        </p:nvSpPr>
        <p:spPr>
          <a:xfrm>
            <a:off x="14185504" y="5500761"/>
            <a:ext cx="4102496" cy="1298575"/>
          </a:xfrm>
          <a:prstGeom prst="rect">
            <a:avLst/>
          </a:prstGeom>
        </p:spPr>
        <p:txBody>
          <a:bodyPr lIns="0" tIns="0" rIns="0" bIns="0" rtlCol="0" anchor="t">
            <a:spAutoFit/>
          </a:bodyPr>
          <a:lstStyle/>
          <a:p>
            <a:pPr marL="0" lvl="0" indent="0" algn="l">
              <a:lnSpc>
                <a:spcPts val="3499"/>
              </a:lnSpc>
            </a:pPr>
            <a:r>
              <a:rPr lang="en-US" sz="2499">
                <a:solidFill>
                  <a:srgbClr val="FFFFFF"/>
                </a:solidFill>
                <a:latin typeface="TT Firs Neue"/>
                <a:ea typeface="TT Firs Neue"/>
                <a:cs typeface="TT Firs Neue"/>
                <a:sym typeface="TT Firs Neue"/>
              </a:rPr>
              <a:t> Réalisé par : </a:t>
            </a:r>
          </a:p>
          <a:p>
            <a:pPr marL="0" lvl="0" indent="0" algn="l">
              <a:lnSpc>
                <a:spcPts val="3499"/>
              </a:lnSpc>
            </a:pPr>
            <a:r>
              <a:rPr lang="en-US" sz="2499">
                <a:solidFill>
                  <a:srgbClr val="FFFFFF"/>
                </a:solidFill>
                <a:latin typeface="TT Firs Neue"/>
                <a:ea typeface="TT Firs Neue"/>
                <a:cs typeface="TT Firs Neue"/>
                <a:sym typeface="TT Firs Neue"/>
              </a:rPr>
              <a:t>Yasmine BENOMAR </a:t>
            </a:r>
          </a:p>
          <a:p>
            <a:pPr algn="l">
              <a:lnSpc>
                <a:spcPts val="3499"/>
              </a:lnSpc>
            </a:pPr>
            <a:r>
              <a:rPr lang="en-US" sz="2499">
                <a:solidFill>
                  <a:srgbClr val="FFFFFF"/>
                </a:solidFill>
                <a:latin typeface="TT Firs Neue"/>
                <a:ea typeface="TT Firs Neue"/>
                <a:cs typeface="TT Firs Neue"/>
                <a:sym typeface="TT Firs Neue"/>
              </a:rPr>
              <a:t>Yassemine EL MAAZIZI </a:t>
            </a:r>
          </a:p>
        </p:txBody>
      </p:sp>
      <p:sp>
        <p:nvSpPr>
          <p:cNvPr id="23" name="TextBox 23"/>
          <p:cNvSpPr txBox="1"/>
          <p:nvPr/>
        </p:nvSpPr>
        <p:spPr>
          <a:xfrm>
            <a:off x="8846328" y="4326645"/>
            <a:ext cx="9441672" cy="755016"/>
          </a:xfrm>
          <a:prstGeom prst="rect">
            <a:avLst/>
          </a:prstGeom>
        </p:spPr>
        <p:txBody>
          <a:bodyPr lIns="0" tIns="0" rIns="0" bIns="0" rtlCol="0" anchor="t">
            <a:spAutoFit/>
          </a:bodyPr>
          <a:lstStyle/>
          <a:p>
            <a:pPr algn="l">
              <a:lnSpc>
                <a:spcPts val="6159"/>
              </a:lnSpc>
            </a:pPr>
            <a:r>
              <a:rPr lang="en-US" sz="4399" b="1" dirty="0" err="1">
                <a:solidFill>
                  <a:srgbClr val="615B25"/>
                </a:solidFill>
                <a:latin typeface="TT Firs Neue Bold"/>
                <a:ea typeface="TT Firs Neue Bold"/>
                <a:cs typeface="TT Firs Neue Bold"/>
                <a:sym typeface="TT Firs Neue Bold"/>
              </a:rPr>
              <a:t>Suivi</a:t>
            </a:r>
            <a:r>
              <a:rPr lang="en-US" sz="4399" b="1" dirty="0">
                <a:solidFill>
                  <a:srgbClr val="615B25"/>
                </a:solidFill>
                <a:latin typeface="TT Firs Neue Bold"/>
                <a:ea typeface="TT Firs Neue Bold"/>
                <a:cs typeface="TT Firs Neue Bold"/>
                <a:sym typeface="TT Firs Neue Bold"/>
              </a:rPr>
              <a:t> </a:t>
            </a:r>
            <a:r>
              <a:rPr lang="en-US" sz="4399" b="1" dirty="0" err="1">
                <a:solidFill>
                  <a:srgbClr val="615B25"/>
                </a:solidFill>
                <a:latin typeface="TT Firs Neue Bold"/>
                <a:ea typeface="TT Firs Neue Bold"/>
                <a:cs typeface="TT Firs Neue Bold"/>
                <a:sym typeface="TT Firs Neue Bold"/>
              </a:rPr>
              <a:t>alimentaire</a:t>
            </a:r>
            <a:r>
              <a:rPr lang="en-US" sz="4399" b="1" dirty="0">
                <a:solidFill>
                  <a:srgbClr val="615B25"/>
                </a:solidFill>
                <a:latin typeface="TT Firs Neue Bold"/>
                <a:ea typeface="TT Firs Neue Bold"/>
                <a:cs typeface="TT Firs Neue Bold"/>
                <a:sym typeface="TT Firs Neue Bold"/>
              </a:rPr>
              <a:t> avec OCR et IA</a:t>
            </a:r>
          </a:p>
        </p:txBody>
      </p:sp>
      <p:sp>
        <p:nvSpPr>
          <p:cNvPr id="24" name="TextBox 24"/>
          <p:cNvSpPr txBox="1"/>
          <p:nvPr/>
        </p:nvSpPr>
        <p:spPr>
          <a:xfrm>
            <a:off x="1939517" y="1487127"/>
            <a:ext cx="4361213" cy="405765"/>
          </a:xfrm>
          <a:prstGeom prst="rect">
            <a:avLst/>
          </a:prstGeom>
        </p:spPr>
        <p:txBody>
          <a:bodyPr lIns="0" tIns="0" rIns="0" bIns="0" rtlCol="0" anchor="t">
            <a:spAutoFit/>
          </a:bodyPr>
          <a:lstStyle/>
          <a:p>
            <a:pPr algn="l">
              <a:lnSpc>
                <a:spcPts val="3359"/>
              </a:lnSpc>
            </a:pPr>
            <a:r>
              <a:rPr lang="en-US" sz="2400" b="1">
                <a:solidFill>
                  <a:srgbClr val="000000"/>
                </a:solidFill>
                <a:latin typeface="TT Firs Neue Bold"/>
                <a:ea typeface="TT Firs Neue Bold"/>
                <a:cs typeface="TT Firs Neue Bold"/>
                <a:sym typeface="TT Firs Neue Bold"/>
              </a:rPr>
              <a:t>Projet fin d’année</a:t>
            </a:r>
          </a:p>
        </p:txBody>
      </p:sp>
      <p:sp>
        <p:nvSpPr>
          <p:cNvPr id="25" name="TextBox 25"/>
          <p:cNvSpPr txBox="1"/>
          <p:nvPr/>
        </p:nvSpPr>
        <p:spPr>
          <a:xfrm>
            <a:off x="13884003" y="8258247"/>
            <a:ext cx="1717625" cy="405765"/>
          </a:xfrm>
          <a:prstGeom prst="rect">
            <a:avLst/>
          </a:prstGeom>
        </p:spPr>
        <p:txBody>
          <a:bodyPr lIns="0" tIns="0" rIns="0" bIns="0" rtlCol="0" anchor="t">
            <a:spAutoFit/>
          </a:bodyPr>
          <a:lstStyle/>
          <a:p>
            <a:pPr algn="ctr">
              <a:lnSpc>
                <a:spcPts val="3360"/>
              </a:lnSpc>
              <a:spcBef>
                <a:spcPct val="0"/>
              </a:spcBef>
            </a:pPr>
            <a:r>
              <a:rPr lang="en-US" sz="2400">
                <a:solidFill>
                  <a:srgbClr val="F3F3F3"/>
                </a:solidFill>
                <a:latin typeface="TT Firs Neue"/>
                <a:ea typeface="TT Firs Neue"/>
                <a:cs typeface="TT Firs Neue"/>
                <a:sym typeface="TT Firs Neue"/>
              </a:rPr>
              <a:t> Tuteur (s) : </a:t>
            </a:r>
          </a:p>
        </p:txBody>
      </p:sp>
      <p:sp>
        <p:nvSpPr>
          <p:cNvPr id="26" name="TextBox 26"/>
          <p:cNvSpPr txBox="1"/>
          <p:nvPr/>
        </p:nvSpPr>
        <p:spPr>
          <a:xfrm>
            <a:off x="12670250" y="8866185"/>
            <a:ext cx="6327741" cy="431800"/>
          </a:xfrm>
          <a:prstGeom prst="rect">
            <a:avLst/>
          </a:prstGeom>
        </p:spPr>
        <p:txBody>
          <a:bodyPr lIns="0" tIns="0" rIns="0" bIns="0" rtlCol="0" anchor="t">
            <a:spAutoFit/>
          </a:bodyPr>
          <a:lstStyle/>
          <a:p>
            <a:pPr algn="ctr">
              <a:lnSpc>
                <a:spcPts val="3500"/>
              </a:lnSpc>
              <a:spcBef>
                <a:spcPct val="0"/>
              </a:spcBef>
            </a:pPr>
            <a:r>
              <a:rPr lang="en-US" sz="2500">
                <a:solidFill>
                  <a:srgbClr val="F3F3F3"/>
                </a:solidFill>
                <a:latin typeface="TT Firs Neue"/>
                <a:ea typeface="TT Firs Neue"/>
                <a:cs typeface="TT Firs Neue"/>
                <a:sym typeface="TT Firs Neue"/>
              </a:rPr>
              <a:t>MR. EL  BAKKALI MOHAMMED</a:t>
            </a:r>
          </a:p>
        </p:txBody>
      </p:sp>
      <p:sp>
        <p:nvSpPr>
          <p:cNvPr id="27" name="TextBox 27"/>
          <p:cNvSpPr txBox="1"/>
          <p:nvPr/>
        </p:nvSpPr>
        <p:spPr>
          <a:xfrm>
            <a:off x="7293834" y="9491660"/>
            <a:ext cx="5376416" cy="431800"/>
          </a:xfrm>
          <a:prstGeom prst="rect">
            <a:avLst/>
          </a:prstGeom>
        </p:spPr>
        <p:txBody>
          <a:bodyPr lIns="0" tIns="0" rIns="0" bIns="0" rtlCol="0" anchor="t">
            <a:spAutoFit/>
          </a:bodyPr>
          <a:lstStyle/>
          <a:p>
            <a:pPr algn="ctr">
              <a:lnSpc>
                <a:spcPts val="3500"/>
              </a:lnSpc>
              <a:spcBef>
                <a:spcPct val="0"/>
              </a:spcBef>
            </a:pPr>
            <a:r>
              <a:rPr lang="en-US" sz="2500" b="1">
                <a:solidFill>
                  <a:srgbClr val="000000"/>
                </a:solidFill>
                <a:latin typeface="TT Firs Neue Bold"/>
                <a:ea typeface="TT Firs Neue Bold"/>
                <a:cs typeface="TT Firs Neue Bold"/>
                <a:sym typeface="TT Firs Neue Bold"/>
              </a:rPr>
              <a:t>Année universitaire : 2025/2026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093579" y="1028700"/>
            <a:ext cx="14100841" cy="9608974"/>
            <a:chOff x="0" y="0"/>
            <a:chExt cx="2184589" cy="1488682"/>
          </a:xfrm>
        </p:grpSpPr>
        <p:sp>
          <p:nvSpPr>
            <p:cNvPr id="3" name="Freeform 3"/>
            <p:cNvSpPr/>
            <p:nvPr/>
          </p:nvSpPr>
          <p:spPr>
            <a:xfrm>
              <a:off x="0" y="0"/>
              <a:ext cx="2184589" cy="1488682"/>
            </a:xfrm>
            <a:custGeom>
              <a:avLst/>
              <a:gdLst/>
              <a:ahLst/>
              <a:cxnLst/>
              <a:rect l="l" t="t" r="r" b="b"/>
              <a:pathLst>
                <a:path w="2184589" h="1488682">
                  <a:moveTo>
                    <a:pt x="0" y="0"/>
                  </a:moveTo>
                  <a:lnTo>
                    <a:pt x="2184589" y="0"/>
                  </a:lnTo>
                  <a:lnTo>
                    <a:pt x="2184589" y="1488682"/>
                  </a:lnTo>
                  <a:lnTo>
                    <a:pt x="0" y="1488682"/>
                  </a:lnTo>
                  <a:close/>
                </a:path>
              </a:pathLst>
            </a:custGeom>
            <a:blipFill>
              <a:blip r:embed="rId2"/>
              <a:stretch>
                <a:fillRect t="-4505" b="-4505"/>
              </a:stretch>
            </a:blipFill>
          </p:spPr>
          <p:txBody>
            <a:bodyPr/>
            <a:lstStyle/>
            <a:p>
              <a:endParaRPr lang="fr-FR"/>
            </a:p>
          </p:txBody>
        </p:sp>
      </p:grpSp>
      <p:sp>
        <p:nvSpPr>
          <p:cNvPr id="4" name="TextBox 4"/>
          <p:cNvSpPr txBox="1"/>
          <p:nvPr/>
        </p:nvSpPr>
        <p:spPr>
          <a:xfrm>
            <a:off x="1028700" y="375284"/>
            <a:ext cx="18859608" cy="653416"/>
          </a:xfrm>
          <a:prstGeom prst="rect">
            <a:avLst/>
          </a:prstGeom>
        </p:spPr>
        <p:txBody>
          <a:bodyPr lIns="0" tIns="0" rIns="0" bIns="0" rtlCol="0" anchor="t">
            <a:spAutoFit/>
          </a:bodyPr>
          <a:lstStyle/>
          <a:p>
            <a:pPr algn="l">
              <a:lnSpc>
                <a:spcPts val="5459"/>
              </a:lnSpc>
            </a:pPr>
            <a:r>
              <a:rPr lang="en-US" sz="3899" b="1">
                <a:solidFill>
                  <a:srgbClr val="231F20"/>
                </a:solidFill>
                <a:latin typeface="TT Firs Neue Bold"/>
                <a:ea typeface="TT Firs Neue Bold"/>
                <a:cs typeface="TT Firs Neue Bold"/>
                <a:sym typeface="TT Firs Neue Bold"/>
              </a:rPr>
              <a:t>Diagramme de classe</a:t>
            </a:r>
          </a:p>
        </p:txBody>
      </p:sp>
      <p:sp>
        <p:nvSpPr>
          <p:cNvPr id="5" name="TextBox 5"/>
          <p:cNvSpPr txBox="1"/>
          <p:nvPr/>
        </p:nvSpPr>
        <p:spPr>
          <a:xfrm>
            <a:off x="16914405" y="81914"/>
            <a:ext cx="18859608" cy="653416"/>
          </a:xfrm>
          <a:prstGeom prst="rect">
            <a:avLst/>
          </a:prstGeom>
        </p:spPr>
        <p:txBody>
          <a:bodyPr lIns="0" tIns="0" rIns="0" bIns="0" rtlCol="0" anchor="t">
            <a:spAutoFit/>
          </a:bodyPr>
          <a:lstStyle/>
          <a:p>
            <a:pPr algn="l">
              <a:lnSpc>
                <a:spcPts val="5459"/>
              </a:lnSpc>
            </a:pPr>
            <a:r>
              <a:rPr lang="en-US" sz="3899" b="1">
                <a:solidFill>
                  <a:srgbClr val="231F20"/>
                </a:solidFill>
                <a:latin typeface="TT Firs Neue Bold"/>
                <a:ea typeface="TT Firs Neue Bold"/>
                <a:cs typeface="TT Firs Neue Bold"/>
                <a:sym typeface="TT Firs Neue Bold"/>
              </a:rPr>
              <a:t>8</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38368" y="2209108"/>
            <a:ext cx="2454321" cy="2266223"/>
            <a:chOff x="0" y="0"/>
            <a:chExt cx="1008242" cy="930970"/>
          </a:xfrm>
        </p:grpSpPr>
        <p:sp>
          <p:nvSpPr>
            <p:cNvPr id="3" name="Freeform 3"/>
            <p:cNvSpPr/>
            <p:nvPr/>
          </p:nvSpPr>
          <p:spPr>
            <a:xfrm>
              <a:off x="0" y="0"/>
              <a:ext cx="1008242" cy="930970"/>
            </a:xfrm>
            <a:custGeom>
              <a:avLst/>
              <a:gdLst/>
              <a:ahLst/>
              <a:cxnLst/>
              <a:rect l="l" t="t" r="r" b="b"/>
              <a:pathLst>
                <a:path w="1008242" h="930970">
                  <a:moveTo>
                    <a:pt x="0" y="0"/>
                  </a:moveTo>
                  <a:lnTo>
                    <a:pt x="1008242" y="0"/>
                  </a:lnTo>
                  <a:lnTo>
                    <a:pt x="1008242" y="930970"/>
                  </a:lnTo>
                  <a:lnTo>
                    <a:pt x="0" y="930970"/>
                  </a:lnTo>
                  <a:close/>
                </a:path>
              </a:pathLst>
            </a:custGeom>
            <a:blipFill>
              <a:blip r:embed="rId2"/>
              <a:stretch>
                <a:fillRect t="-4150" b="-4150"/>
              </a:stretch>
            </a:blipFill>
          </p:spPr>
          <p:txBody>
            <a:bodyPr/>
            <a:lstStyle/>
            <a:p>
              <a:endParaRPr lang="fr-FR"/>
            </a:p>
          </p:txBody>
        </p:sp>
      </p:grpSp>
      <p:grpSp>
        <p:nvGrpSpPr>
          <p:cNvPr id="4" name="Group 4"/>
          <p:cNvGrpSpPr/>
          <p:nvPr/>
        </p:nvGrpSpPr>
        <p:grpSpPr>
          <a:xfrm>
            <a:off x="5499839" y="1964149"/>
            <a:ext cx="3855480" cy="3218657"/>
            <a:chOff x="0" y="0"/>
            <a:chExt cx="1115166" cy="930970"/>
          </a:xfrm>
        </p:grpSpPr>
        <p:sp>
          <p:nvSpPr>
            <p:cNvPr id="5" name="Freeform 5"/>
            <p:cNvSpPr/>
            <p:nvPr/>
          </p:nvSpPr>
          <p:spPr>
            <a:xfrm>
              <a:off x="0" y="0"/>
              <a:ext cx="1115166" cy="930970"/>
            </a:xfrm>
            <a:custGeom>
              <a:avLst/>
              <a:gdLst/>
              <a:ahLst/>
              <a:cxnLst/>
              <a:rect l="l" t="t" r="r" b="b"/>
              <a:pathLst>
                <a:path w="1115166" h="930970">
                  <a:moveTo>
                    <a:pt x="0" y="0"/>
                  </a:moveTo>
                  <a:lnTo>
                    <a:pt x="1115166" y="0"/>
                  </a:lnTo>
                  <a:lnTo>
                    <a:pt x="1115166" y="930970"/>
                  </a:lnTo>
                  <a:lnTo>
                    <a:pt x="0" y="930970"/>
                  </a:lnTo>
                  <a:close/>
                </a:path>
              </a:pathLst>
            </a:custGeom>
            <a:blipFill>
              <a:blip r:embed="rId3"/>
              <a:stretch>
                <a:fillRect l="-24344" r="-24344"/>
              </a:stretch>
            </a:blipFill>
          </p:spPr>
          <p:txBody>
            <a:bodyPr/>
            <a:lstStyle/>
            <a:p>
              <a:endParaRPr lang="fr-FR"/>
            </a:p>
          </p:txBody>
        </p:sp>
      </p:grpSp>
      <p:grpSp>
        <p:nvGrpSpPr>
          <p:cNvPr id="6" name="Group 6"/>
          <p:cNvGrpSpPr/>
          <p:nvPr/>
        </p:nvGrpSpPr>
        <p:grpSpPr>
          <a:xfrm>
            <a:off x="452744" y="1524635"/>
            <a:ext cx="17295512" cy="8210650"/>
            <a:chOff x="0" y="0"/>
            <a:chExt cx="4555197" cy="2162476"/>
          </a:xfrm>
        </p:grpSpPr>
        <p:sp>
          <p:nvSpPr>
            <p:cNvPr id="7" name="Freeform 7"/>
            <p:cNvSpPr/>
            <p:nvPr/>
          </p:nvSpPr>
          <p:spPr>
            <a:xfrm>
              <a:off x="0" y="0"/>
              <a:ext cx="4555197" cy="2162476"/>
            </a:xfrm>
            <a:custGeom>
              <a:avLst/>
              <a:gdLst/>
              <a:ahLst/>
              <a:cxnLst/>
              <a:rect l="l" t="t" r="r" b="b"/>
              <a:pathLst>
                <a:path w="4555197" h="2162476">
                  <a:moveTo>
                    <a:pt x="0" y="0"/>
                  </a:moveTo>
                  <a:lnTo>
                    <a:pt x="4555197" y="0"/>
                  </a:lnTo>
                  <a:lnTo>
                    <a:pt x="4555197" y="2162476"/>
                  </a:lnTo>
                  <a:lnTo>
                    <a:pt x="0" y="2162476"/>
                  </a:lnTo>
                  <a:close/>
                </a:path>
              </a:pathLst>
            </a:custGeom>
            <a:solidFill>
              <a:srgbClr val="000000">
                <a:alpha val="0"/>
              </a:srgbClr>
            </a:solidFill>
            <a:ln w="38100" cap="sq">
              <a:solidFill>
                <a:srgbClr val="FFDE59"/>
              </a:solidFill>
              <a:prstDash val="solid"/>
              <a:miter/>
            </a:ln>
          </p:spPr>
          <p:txBody>
            <a:bodyPr/>
            <a:lstStyle/>
            <a:p>
              <a:endParaRPr lang="fr-FR"/>
            </a:p>
          </p:txBody>
        </p:sp>
        <p:sp>
          <p:nvSpPr>
            <p:cNvPr id="8" name="TextBox 8"/>
            <p:cNvSpPr txBox="1"/>
            <p:nvPr/>
          </p:nvSpPr>
          <p:spPr>
            <a:xfrm>
              <a:off x="0" y="-47625"/>
              <a:ext cx="4555197" cy="2210101"/>
            </a:xfrm>
            <a:prstGeom prst="rect">
              <a:avLst/>
            </a:prstGeom>
          </p:spPr>
          <p:txBody>
            <a:bodyPr lIns="50800" tIns="50800" rIns="50800" bIns="50800" rtlCol="0" anchor="ctr"/>
            <a:lstStyle/>
            <a:p>
              <a:pPr algn="ctr">
                <a:lnSpc>
                  <a:spcPts val="3360"/>
                </a:lnSpc>
              </a:pPr>
              <a:endParaRPr/>
            </a:p>
          </p:txBody>
        </p:sp>
      </p:grpSp>
      <p:sp>
        <p:nvSpPr>
          <p:cNvPr id="9" name="AutoShape 9"/>
          <p:cNvSpPr/>
          <p:nvPr/>
        </p:nvSpPr>
        <p:spPr>
          <a:xfrm>
            <a:off x="10528386" y="990600"/>
            <a:ext cx="7759568" cy="19050"/>
          </a:xfrm>
          <a:prstGeom prst="line">
            <a:avLst/>
          </a:prstGeom>
          <a:ln w="38100" cap="flat">
            <a:solidFill>
              <a:srgbClr val="FFDE59"/>
            </a:solidFill>
            <a:prstDash val="solid"/>
            <a:headEnd type="none" w="sm" len="sm"/>
            <a:tailEnd type="none" w="sm" len="sm"/>
          </a:ln>
        </p:spPr>
        <p:txBody>
          <a:bodyPr/>
          <a:lstStyle/>
          <a:p>
            <a:endParaRPr lang="fr-FR"/>
          </a:p>
        </p:txBody>
      </p:sp>
      <p:grpSp>
        <p:nvGrpSpPr>
          <p:cNvPr id="10" name="Group 10"/>
          <p:cNvGrpSpPr/>
          <p:nvPr/>
        </p:nvGrpSpPr>
        <p:grpSpPr>
          <a:xfrm>
            <a:off x="14219316" y="2235317"/>
            <a:ext cx="2601855" cy="2354313"/>
            <a:chOff x="0" y="0"/>
            <a:chExt cx="738223" cy="667988"/>
          </a:xfrm>
        </p:grpSpPr>
        <p:sp>
          <p:nvSpPr>
            <p:cNvPr id="11" name="Freeform 11"/>
            <p:cNvSpPr/>
            <p:nvPr/>
          </p:nvSpPr>
          <p:spPr>
            <a:xfrm>
              <a:off x="0" y="0"/>
              <a:ext cx="738223" cy="667988"/>
            </a:xfrm>
            <a:custGeom>
              <a:avLst/>
              <a:gdLst/>
              <a:ahLst/>
              <a:cxnLst/>
              <a:rect l="l" t="t" r="r" b="b"/>
              <a:pathLst>
                <a:path w="738223" h="667988">
                  <a:moveTo>
                    <a:pt x="0" y="0"/>
                  </a:moveTo>
                  <a:lnTo>
                    <a:pt x="738223" y="0"/>
                  </a:lnTo>
                  <a:lnTo>
                    <a:pt x="738223" y="667988"/>
                  </a:lnTo>
                  <a:lnTo>
                    <a:pt x="0" y="667988"/>
                  </a:lnTo>
                  <a:close/>
                </a:path>
              </a:pathLst>
            </a:custGeom>
            <a:blipFill>
              <a:blip r:embed="rId4"/>
              <a:stretch>
                <a:fillRect t="-5257" b="-5257"/>
              </a:stretch>
            </a:blipFill>
          </p:spPr>
          <p:txBody>
            <a:bodyPr/>
            <a:lstStyle/>
            <a:p>
              <a:endParaRPr lang="fr-FR"/>
            </a:p>
          </p:txBody>
        </p:sp>
      </p:grpSp>
      <p:sp>
        <p:nvSpPr>
          <p:cNvPr id="12" name="Freeform 12"/>
          <p:cNvSpPr/>
          <p:nvPr/>
        </p:nvSpPr>
        <p:spPr>
          <a:xfrm>
            <a:off x="9724014" y="2269779"/>
            <a:ext cx="3587665" cy="2568013"/>
          </a:xfrm>
          <a:custGeom>
            <a:avLst/>
            <a:gdLst/>
            <a:ahLst/>
            <a:cxnLst/>
            <a:rect l="l" t="t" r="r" b="b"/>
            <a:pathLst>
              <a:path w="3587665" h="2568013">
                <a:moveTo>
                  <a:pt x="0" y="0"/>
                </a:moveTo>
                <a:lnTo>
                  <a:pt x="3587665" y="0"/>
                </a:lnTo>
                <a:lnTo>
                  <a:pt x="3587665" y="2568013"/>
                </a:lnTo>
                <a:lnTo>
                  <a:pt x="0" y="2568013"/>
                </a:lnTo>
                <a:lnTo>
                  <a:pt x="0" y="0"/>
                </a:lnTo>
                <a:close/>
              </a:path>
            </a:pathLst>
          </a:custGeom>
          <a:blipFill>
            <a:blip r:embed="rId5"/>
            <a:stretch>
              <a:fillRect/>
            </a:stretch>
          </a:blipFill>
        </p:spPr>
        <p:txBody>
          <a:bodyPr/>
          <a:lstStyle/>
          <a:p>
            <a:endParaRPr lang="fr-FR"/>
          </a:p>
        </p:txBody>
      </p:sp>
      <p:grpSp>
        <p:nvGrpSpPr>
          <p:cNvPr id="13" name="Group 13"/>
          <p:cNvGrpSpPr/>
          <p:nvPr/>
        </p:nvGrpSpPr>
        <p:grpSpPr>
          <a:xfrm>
            <a:off x="2397650" y="6123742"/>
            <a:ext cx="3363989" cy="2423764"/>
            <a:chOff x="0" y="0"/>
            <a:chExt cx="1381936" cy="995689"/>
          </a:xfrm>
        </p:grpSpPr>
        <p:sp>
          <p:nvSpPr>
            <p:cNvPr id="14" name="Freeform 14"/>
            <p:cNvSpPr/>
            <p:nvPr/>
          </p:nvSpPr>
          <p:spPr>
            <a:xfrm>
              <a:off x="0" y="0"/>
              <a:ext cx="1381936" cy="995689"/>
            </a:xfrm>
            <a:custGeom>
              <a:avLst/>
              <a:gdLst/>
              <a:ahLst/>
              <a:cxnLst/>
              <a:rect l="l" t="t" r="r" b="b"/>
              <a:pathLst>
                <a:path w="1381936" h="995689">
                  <a:moveTo>
                    <a:pt x="0" y="0"/>
                  </a:moveTo>
                  <a:lnTo>
                    <a:pt x="1381936" y="0"/>
                  </a:lnTo>
                  <a:lnTo>
                    <a:pt x="1381936" y="995689"/>
                  </a:lnTo>
                  <a:lnTo>
                    <a:pt x="0" y="995689"/>
                  </a:lnTo>
                  <a:close/>
                </a:path>
              </a:pathLst>
            </a:custGeom>
            <a:blipFill>
              <a:blip r:embed="rId6"/>
              <a:stretch>
                <a:fillRect l="-381" r="-381"/>
              </a:stretch>
            </a:blipFill>
          </p:spPr>
          <p:txBody>
            <a:bodyPr/>
            <a:lstStyle/>
            <a:p>
              <a:endParaRPr lang="fr-FR"/>
            </a:p>
          </p:txBody>
        </p:sp>
      </p:grpSp>
      <p:grpSp>
        <p:nvGrpSpPr>
          <p:cNvPr id="15" name="Group 15"/>
          <p:cNvGrpSpPr/>
          <p:nvPr/>
        </p:nvGrpSpPr>
        <p:grpSpPr>
          <a:xfrm>
            <a:off x="7377941" y="6068110"/>
            <a:ext cx="2539630" cy="2344993"/>
            <a:chOff x="0" y="0"/>
            <a:chExt cx="1008242" cy="930970"/>
          </a:xfrm>
        </p:grpSpPr>
        <p:sp>
          <p:nvSpPr>
            <p:cNvPr id="16" name="Freeform 16"/>
            <p:cNvSpPr/>
            <p:nvPr/>
          </p:nvSpPr>
          <p:spPr>
            <a:xfrm>
              <a:off x="0" y="0"/>
              <a:ext cx="1008242" cy="930970"/>
            </a:xfrm>
            <a:custGeom>
              <a:avLst/>
              <a:gdLst/>
              <a:ahLst/>
              <a:cxnLst/>
              <a:rect l="l" t="t" r="r" b="b"/>
              <a:pathLst>
                <a:path w="1008242" h="930970">
                  <a:moveTo>
                    <a:pt x="0" y="0"/>
                  </a:moveTo>
                  <a:lnTo>
                    <a:pt x="1008242" y="0"/>
                  </a:lnTo>
                  <a:lnTo>
                    <a:pt x="1008242" y="930970"/>
                  </a:lnTo>
                  <a:lnTo>
                    <a:pt x="0" y="930970"/>
                  </a:lnTo>
                  <a:close/>
                </a:path>
              </a:pathLst>
            </a:custGeom>
            <a:blipFill>
              <a:blip r:embed="rId7"/>
              <a:stretch>
                <a:fillRect l="-14705" r="-14705"/>
              </a:stretch>
            </a:blipFill>
          </p:spPr>
          <p:txBody>
            <a:bodyPr/>
            <a:lstStyle/>
            <a:p>
              <a:endParaRPr lang="fr-FR"/>
            </a:p>
          </p:txBody>
        </p:sp>
      </p:grpSp>
      <p:grpSp>
        <p:nvGrpSpPr>
          <p:cNvPr id="17" name="Group 17"/>
          <p:cNvGrpSpPr/>
          <p:nvPr/>
        </p:nvGrpSpPr>
        <p:grpSpPr>
          <a:xfrm>
            <a:off x="10848839" y="6257306"/>
            <a:ext cx="3624433" cy="2023500"/>
            <a:chOff x="0" y="0"/>
            <a:chExt cx="1667527" cy="930970"/>
          </a:xfrm>
        </p:grpSpPr>
        <p:sp>
          <p:nvSpPr>
            <p:cNvPr id="18" name="Freeform 18"/>
            <p:cNvSpPr/>
            <p:nvPr/>
          </p:nvSpPr>
          <p:spPr>
            <a:xfrm>
              <a:off x="0" y="0"/>
              <a:ext cx="1667527" cy="930970"/>
            </a:xfrm>
            <a:custGeom>
              <a:avLst/>
              <a:gdLst/>
              <a:ahLst/>
              <a:cxnLst/>
              <a:rect l="l" t="t" r="r" b="b"/>
              <a:pathLst>
                <a:path w="1667527" h="930970">
                  <a:moveTo>
                    <a:pt x="0" y="0"/>
                  </a:moveTo>
                  <a:lnTo>
                    <a:pt x="1667527" y="0"/>
                  </a:lnTo>
                  <a:lnTo>
                    <a:pt x="1667527" y="930970"/>
                  </a:lnTo>
                  <a:lnTo>
                    <a:pt x="0" y="930970"/>
                  </a:lnTo>
                  <a:close/>
                </a:path>
              </a:pathLst>
            </a:custGeom>
            <a:blipFill>
              <a:blip r:embed="rId8"/>
              <a:stretch>
                <a:fillRect l="-3443" r="-3443"/>
              </a:stretch>
            </a:blipFill>
          </p:spPr>
          <p:txBody>
            <a:bodyPr/>
            <a:lstStyle/>
            <a:p>
              <a:endParaRPr lang="fr-FR"/>
            </a:p>
          </p:txBody>
        </p:sp>
      </p:grpSp>
      <p:sp>
        <p:nvSpPr>
          <p:cNvPr id="19" name="TextBox 19"/>
          <p:cNvSpPr txBox="1"/>
          <p:nvPr/>
        </p:nvSpPr>
        <p:spPr>
          <a:xfrm>
            <a:off x="1028700" y="456565"/>
            <a:ext cx="10174401" cy="1068070"/>
          </a:xfrm>
          <a:prstGeom prst="rect">
            <a:avLst/>
          </a:prstGeom>
        </p:spPr>
        <p:txBody>
          <a:bodyPr lIns="0" tIns="0" rIns="0" bIns="0" rtlCol="0" anchor="t">
            <a:spAutoFit/>
          </a:bodyPr>
          <a:lstStyle/>
          <a:p>
            <a:pPr algn="l">
              <a:lnSpc>
                <a:spcPts val="6800"/>
              </a:lnSpc>
            </a:pPr>
            <a:r>
              <a:rPr lang="en-US" sz="6800" spc="-374">
                <a:solidFill>
                  <a:srgbClr val="231F20"/>
                </a:solidFill>
                <a:latin typeface="Heading Now 71-78"/>
                <a:ea typeface="Heading Now 71-78"/>
                <a:cs typeface="Heading Now 71-78"/>
                <a:sym typeface="Heading Now 71-78"/>
              </a:rPr>
              <a:t>Technologie</a:t>
            </a:r>
          </a:p>
        </p:txBody>
      </p:sp>
      <p:sp>
        <p:nvSpPr>
          <p:cNvPr id="20" name="TextBox 20"/>
          <p:cNvSpPr txBox="1"/>
          <p:nvPr/>
        </p:nvSpPr>
        <p:spPr>
          <a:xfrm>
            <a:off x="1938368" y="4891454"/>
            <a:ext cx="10174401" cy="738506"/>
          </a:xfrm>
          <a:prstGeom prst="rect">
            <a:avLst/>
          </a:prstGeom>
        </p:spPr>
        <p:txBody>
          <a:bodyPr lIns="0" tIns="0" rIns="0" bIns="0" rtlCol="0" anchor="t">
            <a:spAutoFit/>
          </a:bodyPr>
          <a:lstStyle/>
          <a:p>
            <a:pPr algn="l">
              <a:lnSpc>
                <a:spcPts val="4700"/>
              </a:lnSpc>
            </a:pPr>
            <a:r>
              <a:rPr lang="en-US" sz="4700" spc="-258">
                <a:solidFill>
                  <a:srgbClr val="231F20"/>
                </a:solidFill>
                <a:latin typeface="Heading Now 71-78"/>
                <a:ea typeface="Heading Now 71-78"/>
                <a:cs typeface="Heading Now 71-78"/>
                <a:sym typeface="Heading Now 71-78"/>
              </a:rPr>
              <a:t>intellij idea</a:t>
            </a:r>
          </a:p>
        </p:txBody>
      </p:sp>
      <p:sp>
        <p:nvSpPr>
          <p:cNvPr id="21" name="TextBox 21"/>
          <p:cNvSpPr txBox="1"/>
          <p:nvPr/>
        </p:nvSpPr>
        <p:spPr>
          <a:xfrm>
            <a:off x="6115900" y="4765611"/>
            <a:ext cx="10174401" cy="805816"/>
          </a:xfrm>
          <a:prstGeom prst="rect">
            <a:avLst/>
          </a:prstGeom>
        </p:spPr>
        <p:txBody>
          <a:bodyPr lIns="0" tIns="0" rIns="0" bIns="0" rtlCol="0" anchor="t">
            <a:spAutoFit/>
          </a:bodyPr>
          <a:lstStyle/>
          <a:p>
            <a:pPr algn="l">
              <a:lnSpc>
                <a:spcPts val="5100"/>
              </a:lnSpc>
            </a:pPr>
            <a:r>
              <a:rPr lang="en-US" sz="5100" spc="-280">
                <a:solidFill>
                  <a:srgbClr val="231F20"/>
                </a:solidFill>
                <a:latin typeface="Heading Now 71-78"/>
                <a:ea typeface="Heading Now 71-78"/>
                <a:cs typeface="Heading Now 71-78"/>
                <a:sym typeface="Heading Now 71-78"/>
              </a:rPr>
              <a:t>postgresql</a:t>
            </a:r>
          </a:p>
        </p:txBody>
      </p:sp>
      <p:sp>
        <p:nvSpPr>
          <p:cNvPr id="22" name="TextBox 22"/>
          <p:cNvSpPr txBox="1"/>
          <p:nvPr/>
        </p:nvSpPr>
        <p:spPr>
          <a:xfrm>
            <a:off x="10528386" y="4824144"/>
            <a:ext cx="10174401" cy="805816"/>
          </a:xfrm>
          <a:prstGeom prst="rect">
            <a:avLst/>
          </a:prstGeom>
        </p:spPr>
        <p:txBody>
          <a:bodyPr lIns="0" tIns="0" rIns="0" bIns="0" rtlCol="0" anchor="t">
            <a:spAutoFit/>
          </a:bodyPr>
          <a:lstStyle/>
          <a:p>
            <a:pPr algn="l">
              <a:lnSpc>
                <a:spcPts val="5100"/>
              </a:lnSpc>
            </a:pPr>
            <a:r>
              <a:rPr lang="en-US" sz="5100" spc="-280">
                <a:solidFill>
                  <a:srgbClr val="231F20"/>
                </a:solidFill>
                <a:latin typeface="Heading Now 71-78"/>
                <a:ea typeface="Heading Now 71-78"/>
                <a:cs typeface="Heading Now 71-78"/>
                <a:sym typeface="Heading Now 71-78"/>
              </a:rPr>
              <a:t>vs code</a:t>
            </a:r>
          </a:p>
        </p:txBody>
      </p:sp>
      <p:sp>
        <p:nvSpPr>
          <p:cNvPr id="23" name="TextBox 23"/>
          <p:cNvSpPr txBox="1"/>
          <p:nvPr/>
        </p:nvSpPr>
        <p:spPr>
          <a:xfrm>
            <a:off x="14567090" y="4824144"/>
            <a:ext cx="10174401" cy="805816"/>
          </a:xfrm>
          <a:prstGeom prst="rect">
            <a:avLst/>
          </a:prstGeom>
        </p:spPr>
        <p:txBody>
          <a:bodyPr lIns="0" tIns="0" rIns="0" bIns="0" rtlCol="0" anchor="t">
            <a:spAutoFit/>
          </a:bodyPr>
          <a:lstStyle/>
          <a:p>
            <a:pPr algn="l">
              <a:lnSpc>
                <a:spcPts val="5100"/>
              </a:lnSpc>
            </a:pPr>
            <a:r>
              <a:rPr lang="en-US" sz="5100" spc="-280">
                <a:solidFill>
                  <a:srgbClr val="231F20"/>
                </a:solidFill>
                <a:latin typeface="Heading Now 71-78"/>
                <a:ea typeface="Heading Now 71-78"/>
                <a:cs typeface="Heading Now 71-78"/>
                <a:sym typeface="Heading Now 71-78"/>
              </a:rPr>
              <a:t>python</a:t>
            </a:r>
          </a:p>
        </p:txBody>
      </p:sp>
      <p:sp>
        <p:nvSpPr>
          <p:cNvPr id="24" name="TextBox 24"/>
          <p:cNvSpPr txBox="1"/>
          <p:nvPr/>
        </p:nvSpPr>
        <p:spPr>
          <a:xfrm>
            <a:off x="2486655" y="8651228"/>
            <a:ext cx="10174401" cy="805816"/>
          </a:xfrm>
          <a:prstGeom prst="rect">
            <a:avLst/>
          </a:prstGeom>
        </p:spPr>
        <p:txBody>
          <a:bodyPr lIns="0" tIns="0" rIns="0" bIns="0" rtlCol="0" anchor="t">
            <a:spAutoFit/>
          </a:bodyPr>
          <a:lstStyle/>
          <a:p>
            <a:pPr algn="l">
              <a:lnSpc>
                <a:spcPts val="5100"/>
              </a:lnSpc>
            </a:pPr>
            <a:r>
              <a:rPr lang="en-US" sz="5100" spc="-280">
                <a:solidFill>
                  <a:srgbClr val="231F20"/>
                </a:solidFill>
                <a:latin typeface="Heading Now 71-78"/>
                <a:ea typeface="Heading Now 71-78"/>
                <a:cs typeface="Heading Now 71-78"/>
                <a:sym typeface="Heading Now 71-78"/>
              </a:rPr>
              <a:t>spring boot</a:t>
            </a:r>
          </a:p>
        </p:txBody>
      </p:sp>
      <p:sp>
        <p:nvSpPr>
          <p:cNvPr id="25" name="TextBox 25"/>
          <p:cNvSpPr txBox="1"/>
          <p:nvPr/>
        </p:nvSpPr>
        <p:spPr>
          <a:xfrm>
            <a:off x="7573855" y="8651228"/>
            <a:ext cx="10174401" cy="805816"/>
          </a:xfrm>
          <a:prstGeom prst="rect">
            <a:avLst/>
          </a:prstGeom>
        </p:spPr>
        <p:txBody>
          <a:bodyPr lIns="0" tIns="0" rIns="0" bIns="0" rtlCol="0" anchor="t">
            <a:spAutoFit/>
          </a:bodyPr>
          <a:lstStyle/>
          <a:p>
            <a:pPr algn="l">
              <a:lnSpc>
                <a:spcPts val="5100"/>
              </a:lnSpc>
            </a:pPr>
            <a:r>
              <a:rPr lang="en-US" sz="5100" spc="-280">
                <a:solidFill>
                  <a:srgbClr val="231F20"/>
                </a:solidFill>
                <a:latin typeface="Heading Now 71-78"/>
                <a:ea typeface="Heading Now 71-78"/>
                <a:cs typeface="Heading Now 71-78"/>
                <a:sym typeface="Heading Now 71-78"/>
              </a:rPr>
              <a:t>angular</a:t>
            </a:r>
          </a:p>
        </p:txBody>
      </p:sp>
      <p:sp>
        <p:nvSpPr>
          <p:cNvPr id="26" name="TextBox 26"/>
          <p:cNvSpPr txBox="1"/>
          <p:nvPr/>
        </p:nvSpPr>
        <p:spPr>
          <a:xfrm>
            <a:off x="12112768" y="8518930"/>
            <a:ext cx="10174401" cy="805816"/>
          </a:xfrm>
          <a:prstGeom prst="rect">
            <a:avLst/>
          </a:prstGeom>
        </p:spPr>
        <p:txBody>
          <a:bodyPr lIns="0" tIns="0" rIns="0" bIns="0" rtlCol="0" anchor="t">
            <a:spAutoFit/>
          </a:bodyPr>
          <a:lstStyle/>
          <a:p>
            <a:pPr algn="l">
              <a:lnSpc>
                <a:spcPts val="5100"/>
              </a:lnSpc>
            </a:pPr>
            <a:r>
              <a:rPr lang="en-US" sz="5100" spc="-280">
                <a:solidFill>
                  <a:srgbClr val="231F20"/>
                </a:solidFill>
                <a:latin typeface="Heading Now 71-78"/>
                <a:ea typeface="Heading Now 71-78"/>
                <a:cs typeface="Heading Now 71-78"/>
                <a:sym typeface="Heading Now 71-78"/>
              </a:rPr>
              <a:t>kafka</a:t>
            </a:r>
          </a:p>
        </p:txBody>
      </p:sp>
      <p:sp>
        <p:nvSpPr>
          <p:cNvPr id="27" name="TextBox 27"/>
          <p:cNvSpPr txBox="1"/>
          <p:nvPr/>
        </p:nvSpPr>
        <p:spPr>
          <a:xfrm>
            <a:off x="17513167" y="116659"/>
            <a:ext cx="6903601" cy="727437"/>
          </a:xfrm>
          <a:prstGeom prst="rect">
            <a:avLst/>
          </a:prstGeom>
        </p:spPr>
        <p:txBody>
          <a:bodyPr lIns="0" tIns="0" rIns="0" bIns="0" rtlCol="0" anchor="t">
            <a:spAutoFit/>
          </a:bodyPr>
          <a:lstStyle/>
          <a:p>
            <a:pPr algn="l">
              <a:lnSpc>
                <a:spcPts val="4613"/>
              </a:lnSpc>
            </a:pPr>
            <a:r>
              <a:rPr lang="en-US" sz="4613" spc="-253">
                <a:solidFill>
                  <a:srgbClr val="231F20"/>
                </a:solidFill>
                <a:latin typeface="Heading Now 71-78"/>
                <a:ea typeface="Heading Now 71-78"/>
                <a:cs typeface="Heading Now 71-78"/>
                <a:sym typeface="Heading Now 71-78"/>
              </a:rPr>
              <a:t>9</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093579" y="1028700"/>
            <a:ext cx="14100841" cy="9608974"/>
            <a:chOff x="0" y="0"/>
            <a:chExt cx="2184589" cy="1488682"/>
          </a:xfrm>
        </p:grpSpPr>
        <p:sp>
          <p:nvSpPr>
            <p:cNvPr id="3" name="Freeform 3"/>
            <p:cNvSpPr/>
            <p:nvPr/>
          </p:nvSpPr>
          <p:spPr>
            <a:xfrm>
              <a:off x="0" y="0"/>
              <a:ext cx="2184589" cy="1488682"/>
            </a:xfrm>
            <a:custGeom>
              <a:avLst/>
              <a:gdLst/>
              <a:ahLst/>
              <a:cxnLst/>
              <a:rect l="l" t="t" r="r" b="b"/>
              <a:pathLst>
                <a:path w="2184589" h="1488682">
                  <a:moveTo>
                    <a:pt x="0" y="0"/>
                  </a:moveTo>
                  <a:lnTo>
                    <a:pt x="2184589" y="0"/>
                  </a:lnTo>
                  <a:lnTo>
                    <a:pt x="2184589" y="1488682"/>
                  </a:lnTo>
                  <a:lnTo>
                    <a:pt x="0" y="1488682"/>
                  </a:lnTo>
                  <a:close/>
                </a:path>
              </a:pathLst>
            </a:custGeom>
            <a:solidFill>
              <a:srgbClr val="000000">
                <a:alpha val="0"/>
              </a:srgbClr>
            </a:solidFill>
            <a:ln w="12700">
              <a:solidFill>
                <a:srgbClr val="000000"/>
              </a:solidFill>
            </a:ln>
          </p:spPr>
          <p:txBody>
            <a:bodyPr/>
            <a:lstStyle/>
            <a:p>
              <a:endParaRPr lang="fr-FR"/>
            </a:p>
          </p:txBody>
        </p:sp>
      </p:grpSp>
      <p:sp>
        <p:nvSpPr>
          <p:cNvPr id="4" name="Freeform 4"/>
          <p:cNvSpPr/>
          <p:nvPr/>
        </p:nvSpPr>
        <p:spPr>
          <a:xfrm>
            <a:off x="1028700" y="1028700"/>
            <a:ext cx="15885705" cy="9258300"/>
          </a:xfrm>
          <a:custGeom>
            <a:avLst/>
            <a:gdLst/>
            <a:ahLst/>
            <a:cxnLst/>
            <a:rect l="l" t="t" r="r" b="b"/>
            <a:pathLst>
              <a:path w="15885705" h="9258300">
                <a:moveTo>
                  <a:pt x="0" y="0"/>
                </a:moveTo>
                <a:lnTo>
                  <a:pt x="15885705" y="0"/>
                </a:lnTo>
                <a:lnTo>
                  <a:pt x="15885705" y="9258300"/>
                </a:lnTo>
                <a:lnTo>
                  <a:pt x="0" y="9258300"/>
                </a:lnTo>
                <a:lnTo>
                  <a:pt x="0" y="0"/>
                </a:lnTo>
                <a:close/>
              </a:path>
            </a:pathLst>
          </a:custGeom>
          <a:blipFill>
            <a:blip r:embed="rId2"/>
            <a:stretch>
              <a:fillRect t="-805" r="-805" b="-2325"/>
            </a:stretch>
          </a:blipFill>
        </p:spPr>
        <p:txBody>
          <a:bodyPr/>
          <a:lstStyle/>
          <a:p>
            <a:endParaRPr lang="fr-FR"/>
          </a:p>
        </p:txBody>
      </p:sp>
      <p:sp>
        <p:nvSpPr>
          <p:cNvPr id="5" name="TextBox 5"/>
          <p:cNvSpPr txBox="1"/>
          <p:nvPr/>
        </p:nvSpPr>
        <p:spPr>
          <a:xfrm>
            <a:off x="5934026" y="81914"/>
            <a:ext cx="18859608" cy="653416"/>
          </a:xfrm>
          <a:prstGeom prst="rect">
            <a:avLst/>
          </a:prstGeom>
        </p:spPr>
        <p:txBody>
          <a:bodyPr lIns="0" tIns="0" rIns="0" bIns="0" rtlCol="0" anchor="t">
            <a:spAutoFit/>
          </a:bodyPr>
          <a:lstStyle/>
          <a:p>
            <a:pPr algn="l">
              <a:lnSpc>
                <a:spcPts val="5459"/>
              </a:lnSpc>
            </a:pPr>
            <a:r>
              <a:rPr lang="en-US" sz="3899" b="1">
                <a:solidFill>
                  <a:srgbClr val="231F20"/>
                </a:solidFill>
                <a:latin typeface="TT Firs Neue Bold"/>
                <a:ea typeface="TT Firs Neue Bold"/>
                <a:cs typeface="TT Firs Neue Bold"/>
                <a:sym typeface="TT Firs Neue Bold"/>
              </a:rPr>
              <a:t>Architecture du projet </a:t>
            </a:r>
          </a:p>
        </p:txBody>
      </p:sp>
      <p:sp>
        <p:nvSpPr>
          <p:cNvPr id="6" name="TextBox 6"/>
          <p:cNvSpPr txBox="1"/>
          <p:nvPr/>
        </p:nvSpPr>
        <p:spPr>
          <a:xfrm>
            <a:off x="16914405" y="81914"/>
            <a:ext cx="18859608" cy="653416"/>
          </a:xfrm>
          <a:prstGeom prst="rect">
            <a:avLst/>
          </a:prstGeom>
        </p:spPr>
        <p:txBody>
          <a:bodyPr lIns="0" tIns="0" rIns="0" bIns="0" rtlCol="0" anchor="t">
            <a:spAutoFit/>
          </a:bodyPr>
          <a:lstStyle/>
          <a:p>
            <a:pPr algn="l">
              <a:lnSpc>
                <a:spcPts val="5459"/>
              </a:lnSpc>
            </a:pPr>
            <a:r>
              <a:rPr lang="en-US" sz="3899" b="1">
                <a:solidFill>
                  <a:srgbClr val="231F20"/>
                </a:solidFill>
                <a:latin typeface="TT Firs Neue Bold"/>
                <a:ea typeface="TT Firs Neue Bold"/>
                <a:cs typeface="TT Firs Neue Bold"/>
                <a:sym typeface="TT Firs Neue Bold"/>
              </a:rPr>
              <a:t>10</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356918"/>
            <a:ext cx="18288000" cy="7305447"/>
            <a:chOff x="0" y="0"/>
            <a:chExt cx="3099305" cy="1238069"/>
          </a:xfrm>
        </p:grpSpPr>
        <p:sp>
          <p:nvSpPr>
            <p:cNvPr id="3" name="Freeform 3"/>
            <p:cNvSpPr/>
            <p:nvPr/>
          </p:nvSpPr>
          <p:spPr>
            <a:xfrm>
              <a:off x="0" y="0"/>
              <a:ext cx="3099305" cy="1238069"/>
            </a:xfrm>
            <a:custGeom>
              <a:avLst/>
              <a:gdLst/>
              <a:ahLst/>
              <a:cxnLst/>
              <a:rect l="l" t="t" r="r" b="b"/>
              <a:pathLst>
                <a:path w="3099305" h="1238069">
                  <a:moveTo>
                    <a:pt x="0" y="0"/>
                  </a:moveTo>
                  <a:lnTo>
                    <a:pt x="3099305" y="0"/>
                  </a:lnTo>
                  <a:lnTo>
                    <a:pt x="3099305" y="1238069"/>
                  </a:lnTo>
                  <a:lnTo>
                    <a:pt x="0" y="1238069"/>
                  </a:lnTo>
                  <a:close/>
                </a:path>
              </a:pathLst>
            </a:custGeom>
            <a:blipFill>
              <a:blip r:embed="rId2"/>
              <a:stretch>
                <a:fillRect l="-1213" r="-1213"/>
              </a:stretch>
            </a:blipFill>
          </p:spPr>
          <p:txBody>
            <a:bodyPr/>
            <a:lstStyle/>
            <a:p>
              <a:endParaRPr lang="fr-FR"/>
            </a:p>
          </p:txBody>
        </p:sp>
      </p:grpSp>
      <p:sp>
        <p:nvSpPr>
          <p:cNvPr id="4" name="AutoShape 4"/>
          <p:cNvSpPr/>
          <p:nvPr/>
        </p:nvSpPr>
        <p:spPr>
          <a:xfrm flipV="1">
            <a:off x="1778567" y="9258300"/>
            <a:ext cx="14730899" cy="38100"/>
          </a:xfrm>
          <a:prstGeom prst="line">
            <a:avLst/>
          </a:prstGeom>
          <a:ln w="38100" cap="flat">
            <a:solidFill>
              <a:srgbClr val="FFDE59"/>
            </a:solidFill>
            <a:prstDash val="solid"/>
            <a:headEnd type="none" w="sm" len="sm"/>
            <a:tailEnd type="none" w="sm" len="sm"/>
          </a:ln>
        </p:spPr>
        <p:txBody>
          <a:bodyPr/>
          <a:lstStyle/>
          <a:p>
            <a:endParaRPr lang="fr-FR"/>
          </a:p>
        </p:txBody>
      </p:sp>
      <p:grpSp>
        <p:nvGrpSpPr>
          <p:cNvPr id="5" name="Group 5"/>
          <p:cNvGrpSpPr/>
          <p:nvPr/>
        </p:nvGrpSpPr>
        <p:grpSpPr>
          <a:xfrm>
            <a:off x="16521429" y="1028700"/>
            <a:ext cx="3053409" cy="2761864"/>
            <a:chOff x="0" y="0"/>
            <a:chExt cx="804190" cy="727405"/>
          </a:xfrm>
        </p:grpSpPr>
        <p:sp>
          <p:nvSpPr>
            <p:cNvPr id="6" name="Freeform 6"/>
            <p:cNvSpPr/>
            <p:nvPr/>
          </p:nvSpPr>
          <p:spPr>
            <a:xfrm>
              <a:off x="0" y="0"/>
              <a:ext cx="804190" cy="727405"/>
            </a:xfrm>
            <a:custGeom>
              <a:avLst/>
              <a:gdLst/>
              <a:ahLst/>
              <a:cxnLst/>
              <a:rect l="l" t="t" r="r" b="b"/>
              <a:pathLst>
                <a:path w="804190" h="727405">
                  <a:moveTo>
                    <a:pt x="0" y="0"/>
                  </a:moveTo>
                  <a:lnTo>
                    <a:pt x="804190" y="0"/>
                  </a:lnTo>
                  <a:lnTo>
                    <a:pt x="804190" y="727405"/>
                  </a:lnTo>
                  <a:lnTo>
                    <a:pt x="0" y="727405"/>
                  </a:lnTo>
                  <a:close/>
                </a:path>
              </a:pathLst>
            </a:custGeom>
            <a:solidFill>
              <a:srgbClr val="000000">
                <a:alpha val="0"/>
              </a:srgbClr>
            </a:solidFill>
            <a:ln w="38100" cap="sq">
              <a:solidFill>
                <a:srgbClr val="FFDE59"/>
              </a:solidFill>
              <a:prstDash val="solid"/>
              <a:miter/>
            </a:ln>
          </p:spPr>
          <p:txBody>
            <a:bodyPr/>
            <a:lstStyle/>
            <a:p>
              <a:endParaRPr lang="fr-FR"/>
            </a:p>
          </p:txBody>
        </p:sp>
        <p:sp>
          <p:nvSpPr>
            <p:cNvPr id="7" name="TextBox 7"/>
            <p:cNvSpPr txBox="1"/>
            <p:nvPr/>
          </p:nvSpPr>
          <p:spPr>
            <a:xfrm>
              <a:off x="0" y="-47625"/>
              <a:ext cx="804190" cy="775030"/>
            </a:xfrm>
            <a:prstGeom prst="rect">
              <a:avLst/>
            </a:prstGeom>
          </p:spPr>
          <p:txBody>
            <a:bodyPr lIns="50800" tIns="50800" rIns="50800" bIns="50800" rtlCol="0" anchor="ctr"/>
            <a:lstStyle/>
            <a:p>
              <a:pPr algn="ctr">
                <a:lnSpc>
                  <a:spcPts val="3360"/>
                </a:lnSpc>
              </a:pPr>
              <a:endParaRPr/>
            </a:p>
          </p:txBody>
        </p:sp>
      </p:grpSp>
      <p:sp>
        <p:nvSpPr>
          <p:cNvPr id="8" name="Freeform 8"/>
          <p:cNvSpPr/>
          <p:nvPr/>
        </p:nvSpPr>
        <p:spPr>
          <a:xfrm>
            <a:off x="10430878" y="8066430"/>
            <a:ext cx="4552281" cy="1191870"/>
          </a:xfrm>
          <a:custGeom>
            <a:avLst/>
            <a:gdLst/>
            <a:ahLst/>
            <a:cxnLst/>
            <a:rect l="l" t="t" r="r" b="b"/>
            <a:pathLst>
              <a:path w="4552281" h="1191870">
                <a:moveTo>
                  <a:pt x="0" y="0"/>
                </a:moveTo>
                <a:lnTo>
                  <a:pt x="4552281" y="0"/>
                </a:lnTo>
                <a:lnTo>
                  <a:pt x="4552281" y="1191870"/>
                </a:lnTo>
                <a:lnTo>
                  <a:pt x="0" y="1191870"/>
                </a:lnTo>
                <a:lnTo>
                  <a:pt x="0" y="0"/>
                </a:lnTo>
                <a:close/>
              </a:path>
            </a:pathLst>
          </a:custGeom>
          <a:blipFill>
            <a:blip r:embed="rId3"/>
            <a:stretch>
              <a:fillRect/>
            </a:stretch>
          </a:blipFill>
        </p:spPr>
        <p:txBody>
          <a:bodyPr/>
          <a:lstStyle/>
          <a:p>
            <a:endParaRPr lang="fr-FR"/>
          </a:p>
        </p:txBody>
      </p:sp>
      <p:sp>
        <p:nvSpPr>
          <p:cNvPr id="9" name="TextBox 9"/>
          <p:cNvSpPr txBox="1"/>
          <p:nvPr/>
        </p:nvSpPr>
        <p:spPr>
          <a:xfrm>
            <a:off x="5784441" y="-38100"/>
            <a:ext cx="6320730" cy="1068070"/>
          </a:xfrm>
          <a:prstGeom prst="rect">
            <a:avLst/>
          </a:prstGeom>
        </p:spPr>
        <p:txBody>
          <a:bodyPr lIns="0" tIns="0" rIns="0" bIns="0" rtlCol="0" anchor="t">
            <a:spAutoFit/>
          </a:bodyPr>
          <a:lstStyle/>
          <a:p>
            <a:pPr algn="l">
              <a:lnSpc>
                <a:spcPts val="6800"/>
              </a:lnSpc>
            </a:pPr>
            <a:r>
              <a:rPr lang="en-US" sz="6800" spc="-374">
                <a:solidFill>
                  <a:srgbClr val="0B0A0A"/>
                </a:solidFill>
                <a:latin typeface="Heading Now 71-78"/>
                <a:ea typeface="Heading Now 71-78"/>
                <a:cs typeface="Heading Now 71-78"/>
                <a:sym typeface="Heading Now 71-78"/>
              </a:rPr>
              <a:t>simulation</a:t>
            </a:r>
          </a:p>
        </p:txBody>
      </p:sp>
      <p:sp>
        <p:nvSpPr>
          <p:cNvPr id="10" name="TextBox 10"/>
          <p:cNvSpPr txBox="1"/>
          <p:nvPr/>
        </p:nvSpPr>
        <p:spPr>
          <a:xfrm>
            <a:off x="17042898" y="104528"/>
            <a:ext cx="4687070" cy="792338"/>
          </a:xfrm>
          <a:prstGeom prst="rect">
            <a:avLst/>
          </a:prstGeom>
        </p:spPr>
        <p:txBody>
          <a:bodyPr lIns="0" tIns="0" rIns="0" bIns="0" rtlCol="0" anchor="t">
            <a:spAutoFit/>
          </a:bodyPr>
          <a:lstStyle/>
          <a:p>
            <a:pPr algn="l">
              <a:lnSpc>
                <a:spcPts val="5042"/>
              </a:lnSpc>
            </a:pPr>
            <a:r>
              <a:rPr lang="en-US" sz="5042" spc="-277">
                <a:solidFill>
                  <a:srgbClr val="0B0A0A"/>
                </a:solidFill>
                <a:latin typeface="Heading Now 71-78"/>
                <a:ea typeface="Heading Now 71-78"/>
                <a:cs typeface="Heading Now 71-78"/>
                <a:sym typeface="Heading Now 71-78"/>
              </a:rPr>
              <a:t>11</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589394" y="1028700"/>
            <a:ext cx="9394150" cy="2792815"/>
            <a:chOff x="0" y="0"/>
            <a:chExt cx="2474179" cy="735556"/>
          </a:xfrm>
        </p:grpSpPr>
        <p:sp>
          <p:nvSpPr>
            <p:cNvPr id="3" name="Freeform 3"/>
            <p:cNvSpPr/>
            <p:nvPr/>
          </p:nvSpPr>
          <p:spPr>
            <a:xfrm>
              <a:off x="0" y="0"/>
              <a:ext cx="2474179" cy="735556"/>
            </a:xfrm>
            <a:custGeom>
              <a:avLst/>
              <a:gdLst/>
              <a:ahLst/>
              <a:cxnLst/>
              <a:rect l="l" t="t" r="r" b="b"/>
              <a:pathLst>
                <a:path w="2474179" h="735556">
                  <a:moveTo>
                    <a:pt x="0" y="0"/>
                  </a:moveTo>
                  <a:lnTo>
                    <a:pt x="2474179" y="0"/>
                  </a:lnTo>
                  <a:lnTo>
                    <a:pt x="2474179" y="735556"/>
                  </a:lnTo>
                  <a:lnTo>
                    <a:pt x="0" y="735556"/>
                  </a:lnTo>
                  <a:close/>
                </a:path>
              </a:pathLst>
            </a:custGeom>
            <a:solidFill>
              <a:srgbClr val="000000">
                <a:alpha val="0"/>
              </a:srgbClr>
            </a:solidFill>
            <a:ln w="38100" cap="sq">
              <a:solidFill>
                <a:srgbClr val="FFDE59"/>
              </a:solidFill>
              <a:prstDash val="solid"/>
              <a:miter/>
            </a:ln>
          </p:spPr>
          <p:txBody>
            <a:bodyPr/>
            <a:lstStyle/>
            <a:p>
              <a:endParaRPr lang="fr-FR"/>
            </a:p>
          </p:txBody>
        </p:sp>
        <p:sp>
          <p:nvSpPr>
            <p:cNvPr id="4" name="TextBox 4"/>
            <p:cNvSpPr txBox="1"/>
            <p:nvPr/>
          </p:nvSpPr>
          <p:spPr>
            <a:xfrm>
              <a:off x="0" y="-47625"/>
              <a:ext cx="2474179" cy="783181"/>
            </a:xfrm>
            <a:prstGeom prst="rect">
              <a:avLst/>
            </a:prstGeom>
          </p:spPr>
          <p:txBody>
            <a:bodyPr lIns="50800" tIns="50800" rIns="50800" bIns="50800" rtlCol="0" anchor="ctr"/>
            <a:lstStyle/>
            <a:p>
              <a:pPr algn="ctr">
                <a:lnSpc>
                  <a:spcPts val="3360"/>
                </a:lnSpc>
              </a:pPr>
              <a:endParaRPr/>
            </a:p>
          </p:txBody>
        </p:sp>
      </p:grpSp>
      <p:grpSp>
        <p:nvGrpSpPr>
          <p:cNvPr id="5" name="Group 5"/>
          <p:cNvGrpSpPr/>
          <p:nvPr/>
        </p:nvGrpSpPr>
        <p:grpSpPr>
          <a:xfrm>
            <a:off x="4611355" y="5391988"/>
            <a:ext cx="8675114" cy="3673739"/>
            <a:chOff x="0" y="0"/>
            <a:chExt cx="1344002" cy="569158"/>
          </a:xfrm>
        </p:grpSpPr>
        <p:sp>
          <p:nvSpPr>
            <p:cNvPr id="6" name="Freeform 6"/>
            <p:cNvSpPr/>
            <p:nvPr/>
          </p:nvSpPr>
          <p:spPr>
            <a:xfrm>
              <a:off x="0" y="0"/>
              <a:ext cx="1344002" cy="569158"/>
            </a:xfrm>
            <a:custGeom>
              <a:avLst/>
              <a:gdLst/>
              <a:ahLst/>
              <a:cxnLst/>
              <a:rect l="l" t="t" r="r" b="b"/>
              <a:pathLst>
                <a:path w="1344002" h="569158">
                  <a:moveTo>
                    <a:pt x="0" y="0"/>
                  </a:moveTo>
                  <a:lnTo>
                    <a:pt x="1344002" y="0"/>
                  </a:lnTo>
                  <a:lnTo>
                    <a:pt x="1344002" y="569158"/>
                  </a:lnTo>
                  <a:lnTo>
                    <a:pt x="0" y="569158"/>
                  </a:lnTo>
                  <a:close/>
                </a:path>
              </a:pathLst>
            </a:custGeom>
            <a:blipFill>
              <a:blip r:embed="rId2"/>
              <a:stretch>
                <a:fillRect t="-127103" b="-127103"/>
              </a:stretch>
            </a:blipFill>
          </p:spPr>
          <p:txBody>
            <a:bodyPr/>
            <a:lstStyle/>
            <a:p>
              <a:endParaRPr lang="fr-FR"/>
            </a:p>
          </p:txBody>
        </p:sp>
      </p:grpSp>
      <p:sp>
        <p:nvSpPr>
          <p:cNvPr id="7" name="AutoShape 7"/>
          <p:cNvSpPr/>
          <p:nvPr/>
        </p:nvSpPr>
        <p:spPr>
          <a:xfrm flipV="1">
            <a:off x="-2327266" y="2415582"/>
            <a:ext cx="10916627" cy="19050"/>
          </a:xfrm>
          <a:prstGeom prst="line">
            <a:avLst/>
          </a:prstGeom>
          <a:ln w="38100" cap="flat">
            <a:solidFill>
              <a:srgbClr val="FFDE59"/>
            </a:solidFill>
            <a:prstDash val="solid"/>
            <a:headEnd type="none" w="sm" len="sm"/>
            <a:tailEnd type="none" w="sm" len="sm"/>
          </a:ln>
        </p:spPr>
        <p:txBody>
          <a:bodyPr/>
          <a:lstStyle/>
          <a:p>
            <a:endParaRPr lang="fr-FR"/>
          </a:p>
        </p:txBody>
      </p:sp>
      <p:sp>
        <p:nvSpPr>
          <p:cNvPr id="8" name="TextBox 8"/>
          <p:cNvSpPr txBox="1"/>
          <p:nvPr/>
        </p:nvSpPr>
        <p:spPr>
          <a:xfrm>
            <a:off x="10151438" y="1864720"/>
            <a:ext cx="5107778" cy="1092200"/>
          </a:xfrm>
          <a:prstGeom prst="rect">
            <a:avLst/>
          </a:prstGeom>
        </p:spPr>
        <p:txBody>
          <a:bodyPr lIns="0" tIns="0" rIns="0" bIns="0" rtlCol="0" anchor="t">
            <a:spAutoFit/>
          </a:bodyPr>
          <a:lstStyle/>
          <a:p>
            <a:pPr algn="l">
              <a:lnSpc>
                <a:spcPts val="6999"/>
              </a:lnSpc>
            </a:pPr>
            <a:r>
              <a:rPr lang="en-US" sz="6999" spc="-384">
                <a:solidFill>
                  <a:srgbClr val="231F20"/>
                </a:solidFill>
                <a:latin typeface="Heading Now 71-78"/>
                <a:ea typeface="Heading Now 71-78"/>
                <a:cs typeface="Heading Now 71-78"/>
                <a:sym typeface="Heading Now 71-78"/>
              </a:rPr>
              <a:t>Conclusion</a:t>
            </a:r>
          </a:p>
        </p:txBody>
      </p:sp>
      <p:sp>
        <p:nvSpPr>
          <p:cNvPr id="9" name="TextBox 9"/>
          <p:cNvSpPr txBox="1"/>
          <p:nvPr/>
        </p:nvSpPr>
        <p:spPr>
          <a:xfrm>
            <a:off x="17082093" y="-28575"/>
            <a:ext cx="3723186" cy="803878"/>
          </a:xfrm>
          <a:prstGeom prst="rect">
            <a:avLst/>
          </a:prstGeom>
        </p:spPr>
        <p:txBody>
          <a:bodyPr lIns="0" tIns="0" rIns="0" bIns="0" rtlCol="0" anchor="t">
            <a:spAutoFit/>
          </a:bodyPr>
          <a:lstStyle/>
          <a:p>
            <a:pPr algn="l">
              <a:lnSpc>
                <a:spcPts val="5102"/>
              </a:lnSpc>
            </a:pPr>
            <a:r>
              <a:rPr lang="en-US" sz="5102" spc="-280">
                <a:solidFill>
                  <a:srgbClr val="231F20"/>
                </a:solidFill>
                <a:latin typeface="Heading Now 71-78"/>
                <a:ea typeface="Heading Now 71-78"/>
                <a:cs typeface="Heading Now 71-78"/>
                <a:sym typeface="Heading Now 71-78"/>
              </a:rPr>
              <a:t>12</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396563" y="8040580"/>
            <a:ext cx="3914706" cy="855133"/>
            <a:chOff x="0" y="0"/>
            <a:chExt cx="1031034" cy="225220"/>
          </a:xfrm>
        </p:grpSpPr>
        <p:sp>
          <p:nvSpPr>
            <p:cNvPr id="3" name="Freeform 3"/>
            <p:cNvSpPr/>
            <p:nvPr/>
          </p:nvSpPr>
          <p:spPr>
            <a:xfrm>
              <a:off x="0" y="0"/>
              <a:ext cx="1031034" cy="225220"/>
            </a:xfrm>
            <a:custGeom>
              <a:avLst/>
              <a:gdLst/>
              <a:ahLst/>
              <a:cxnLst/>
              <a:rect l="l" t="t" r="r" b="b"/>
              <a:pathLst>
                <a:path w="1031034" h="225220">
                  <a:moveTo>
                    <a:pt x="0" y="0"/>
                  </a:moveTo>
                  <a:lnTo>
                    <a:pt x="1031034" y="0"/>
                  </a:lnTo>
                  <a:lnTo>
                    <a:pt x="1031034" y="225220"/>
                  </a:lnTo>
                  <a:lnTo>
                    <a:pt x="0" y="225220"/>
                  </a:lnTo>
                  <a:close/>
                </a:path>
              </a:pathLst>
            </a:custGeom>
            <a:solidFill>
              <a:srgbClr val="231F20"/>
            </a:solidFill>
          </p:spPr>
          <p:txBody>
            <a:bodyPr/>
            <a:lstStyle/>
            <a:p>
              <a:endParaRPr lang="fr-FR"/>
            </a:p>
          </p:txBody>
        </p:sp>
        <p:sp>
          <p:nvSpPr>
            <p:cNvPr id="4" name="TextBox 4"/>
            <p:cNvSpPr txBox="1"/>
            <p:nvPr/>
          </p:nvSpPr>
          <p:spPr>
            <a:xfrm>
              <a:off x="0" y="-66675"/>
              <a:ext cx="1031034" cy="291895"/>
            </a:xfrm>
            <a:prstGeom prst="rect">
              <a:avLst/>
            </a:prstGeom>
          </p:spPr>
          <p:txBody>
            <a:bodyPr lIns="50800" tIns="50800" rIns="50800" bIns="50800" rtlCol="0" anchor="ctr"/>
            <a:lstStyle/>
            <a:p>
              <a:pPr algn="ctr">
                <a:lnSpc>
                  <a:spcPts val="3355"/>
                </a:lnSpc>
              </a:pPr>
              <a:endParaRPr/>
            </a:p>
          </p:txBody>
        </p:sp>
      </p:grpSp>
      <p:grpSp>
        <p:nvGrpSpPr>
          <p:cNvPr id="5" name="Group 5"/>
          <p:cNvGrpSpPr/>
          <p:nvPr/>
        </p:nvGrpSpPr>
        <p:grpSpPr>
          <a:xfrm>
            <a:off x="8895809" y="2879080"/>
            <a:ext cx="1682258" cy="3586410"/>
            <a:chOff x="0" y="0"/>
            <a:chExt cx="443064" cy="944569"/>
          </a:xfrm>
        </p:grpSpPr>
        <p:sp>
          <p:nvSpPr>
            <p:cNvPr id="6" name="Freeform 6"/>
            <p:cNvSpPr/>
            <p:nvPr/>
          </p:nvSpPr>
          <p:spPr>
            <a:xfrm>
              <a:off x="0" y="0"/>
              <a:ext cx="443064" cy="944569"/>
            </a:xfrm>
            <a:custGeom>
              <a:avLst/>
              <a:gdLst/>
              <a:ahLst/>
              <a:cxnLst/>
              <a:rect l="l" t="t" r="r" b="b"/>
              <a:pathLst>
                <a:path w="443064" h="944569">
                  <a:moveTo>
                    <a:pt x="0" y="0"/>
                  </a:moveTo>
                  <a:lnTo>
                    <a:pt x="443064" y="0"/>
                  </a:lnTo>
                  <a:lnTo>
                    <a:pt x="443064" y="944569"/>
                  </a:lnTo>
                  <a:lnTo>
                    <a:pt x="0" y="944569"/>
                  </a:lnTo>
                  <a:close/>
                </a:path>
              </a:pathLst>
            </a:custGeom>
            <a:solidFill>
              <a:srgbClr val="000000">
                <a:alpha val="0"/>
              </a:srgbClr>
            </a:solidFill>
            <a:ln w="38100" cap="sq">
              <a:solidFill>
                <a:srgbClr val="FFDE59"/>
              </a:solidFill>
              <a:prstDash val="solid"/>
              <a:miter/>
            </a:ln>
          </p:spPr>
          <p:txBody>
            <a:bodyPr/>
            <a:lstStyle/>
            <a:p>
              <a:endParaRPr lang="fr-FR"/>
            </a:p>
          </p:txBody>
        </p:sp>
        <p:sp>
          <p:nvSpPr>
            <p:cNvPr id="7" name="TextBox 7"/>
            <p:cNvSpPr txBox="1"/>
            <p:nvPr/>
          </p:nvSpPr>
          <p:spPr>
            <a:xfrm>
              <a:off x="0" y="-47625"/>
              <a:ext cx="443064" cy="992194"/>
            </a:xfrm>
            <a:prstGeom prst="rect">
              <a:avLst/>
            </a:prstGeom>
          </p:spPr>
          <p:txBody>
            <a:bodyPr lIns="50800" tIns="50800" rIns="50800" bIns="50800" rtlCol="0" anchor="ctr"/>
            <a:lstStyle/>
            <a:p>
              <a:pPr algn="ctr">
                <a:lnSpc>
                  <a:spcPts val="3360"/>
                </a:lnSpc>
              </a:pPr>
              <a:endParaRPr/>
            </a:p>
          </p:txBody>
        </p:sp>
      </p:grpSp>
      <p:grpSp>
        <p:nvGrpSpPr>
          <p:cNvPr id="8" name="Group 8"/>
          <p:cNvGrpSpPr/>
          <p:nvPr/>
        </p:nvGrpSpPr>
        <p:grpSpPr>
          <a:xfrm>
            <a:off x="9930812" y="1843471"/>
            <a:ext cx="9798200" cy="5657628"/>
            <a:chOff x="0" y="0"/>
            <a:chExt cx="2580596" cy="1490075"/>
          </a:xfrm>
        </p:grpSpPr>
        <p:sp>
          <p:nvSpPr>
            <p:cNvPr id="9" name="Freeform 9"/>
            <p:cNvSpPr/>
            <p:nvPr/>
          </p:nvSpPr>
          <p:spPr>
            <a:xfrm>
              <a:off x="0" y="0"/>
              <a:ext cx="2580596" cy="1490075"/>
            </a:xfrm>
            <a:custGeom>
              <a:avLst/>
              <a:gdLst/>
              <a:ahLst/>
              <a:cxnLst/>
              <a:rect l="l" t="t" r="r" b="b"/>
              <a:pathLst>
                <a:path w="2580596" h="1490075">
                  <a:moveTo>
                    <a:pt x="0" y="0"/>
                  </a:moveTo>
                  <a:lnTo>
                    <a:pt x="2580596" y="0"/>
                  </a:lnTo>
                  <a:lnTo>
                    <a:pt x="2580596" y="1490075"/>
                  </a:lnTo>
                  <a:lnTo>
                    <a:pt x="0" y="1490075"/>
                  </a:lnTo>
                  <a:close/>
                </a:path>
              </a:pathLst>
            </a:custGeom>
            <a:solidFill>
              <a:srgbClr val="231F20"/>
            </a:solidFill>
          </p:spPr>
          <p:txBody>
            <a:bodyPr/>
            <a:lstStyle/>
            <a:p>
              <a:endParaRPr lang="fr-FR"/>
            </a:p>
          </p:txBody>
        </p:sp>
        <p:sp>
          <p:nvSpPr>
            <p:cNvPr id="10" name="TextBox 10"/>
            <p:cNvSpPr txBox="1"/>
            <p:nvPr/>
          </p:nvSpPr>
          <p:spPr>
            <a:xfrm>
              <a:off x="0" y="-47625"/>
              <a:ext cx="2580596" cy="1537700"/>
            </a:xfrm>
            <a:prstGeom prst="rect">
              <a:avLst/>
            </a:prstGeom>
          </p:spPr>
          <p:txBody>
            <a:bodyPr lIns="50800" tIns="50800" rIns="50800" bIns="50800" rtlCol="0" anchor="ctr"/>
            <a:lstStyle/>
            <a:p>
              <a:pPr algn="ctr">
                <a:lnSpc>
                  <a:spcPts val="3360"/>
                </a:lnSpc>
              </a:pPr>
              <a:endParaRPr/>
            </a:p>
          </p:txBody>
        </p:sp>
      </p:grpSp>
      <p:sp>
        <p:nvSpPr>
          <p:cNvPr id="11" name="Freeform 11"/>
          <p:cNvSpPr/>
          <p:nvPr/>
        </p:nvSpPr>
        <p:spPr>
          <a:xfrm flipH="1">
            <a:off x="10625546" y="1137954"/>
            <a:ext cx="7662454" cy="9353646"/>
          </a:xfrm>
          <a:custGeom>
            <a:avLst/>
            <a:gdLst/>
            <a:ahLst/>
            <a:cxnLst/>
            <a:rect l="l" t="t" r="r" b="b"/>
            <a:pathLst>
              <a:path w="7662454" h="9353646">
                <a:moveTo>
                  <a:pt x="7662454" y="0"/>
                </a:moveTo>
                <a:lnTo>
                  <a:pt x="0" y="0"/>
                </a:lnTo>
                <a:lnTo>
                  <a:pt x="0" y="9353646"/>
                </a:lnTo>
                <a:lnTo>
                  <a:pt x="7662454" y="9353646"/>
                </a:lnTo>
                <a:lnTo>
                  <a:pt x="7662454" y="0"/>
                </a:lnTo>
                <a:close/>
              </a:path>
            </a:pathLst>
          </a:custGeom>
          <a:blipFill>
            <a:blip r:embed="rId2"/>
            <a:stretch>
              <a:fillRect l="-15825" t="-48716" r="-11932"/>
            </a:stretch>
          </a:blipFill>
        </p:spPr>
        <p:txBody>
          <a:bodyPr/>
          <a:lstStyle/>
          <a:p>
            <a:endParaRPr lang="fr-FR"/>
          </a:p>
        </p:txBody>
      </p:sp>
      <p:grpSp>
        <p:nvGrpSpPr>
          <p:cNvPr id="12" name="Group 12"/>
          <p:cNvGrpSpPr/>
          <p:nvPr/>
        </p:nvGrpSpPr>
        <p:grpSpPr>
          <a:xfrm>
            <a:off x="-2235536" y="-1948146"/>
            <a:ext cx="7675150" cy="3086100"/>
            <a:chOff x="0" y="0"/>
            <a:chExt cx="2021439" cy="812800"/>
          </a:xfrm>
        </p:grpSpPr>
        <p:sp>
          <p:nvSpPr>
            <p:cNvPr id="13" name="Freeform 13"/>
            <p:cNvSpPr/>
            <p:nvPr/>
          </p:nvSpPr>
          <p:spPr>
            <a:xfrm>
              <a:off x="0" y="0"/>
              <a:ext cx="2021439" cy="812800"/>
            </a:xfrm>
            <a:custGeom>
              <a:avLst/>
              <a:gdLst/>
              <a:ahLst/>
              <a:cxnLst/>
              <a:rect l="l" t="t" r="r" b="b"/>
              <a:pathLst>
                <a:path w="2021439" h="812800">
                  <a:moveTo>
                    <a:pt x="0" y="0"/>
                  </a:moveTo>
                  <a:lnTo>
                    <a:pt x="2021439" y="0"/>
                  </a:lnTo>
                  <a:lnTo>
                    <a:pt x="2021439" y="812800"/>
                  </a:lnTo>
                  <a:lnTo>
                    <a:pt x="0" y="812800"/>
                  </a:lnTo>
                  <a:close/>
                </a:path>
              </a:pathLst>
            </a:custGeom>
            <a:solidFill>
              <a:srgbClr val="231F20"/>
            </a:solidFill>
          </p:spPr>
          <p:txBody>
            <a:bodyPr/>
            <a:lstStyle/>
            <a:p>
              <a:endParaRPr lang="fr-FR"/>
            </a:p>
          </p:txBody>
        </p:sp>
        <p:sp>
          <p:nvSpPr>
            <p:cNvPr id="14" name="TextBox 14"/>
            <p:cNvSpPr txBox="1"/>
            <p:nvPr/>
          </p:nvSpPr>
          <p:spPr>
            <a:xfrm>
              <a:off x="0" y="-47625"/>
              <a:ext cx="2021439" cy="860425"/>
            </a:xfrm>
            <a:prstGeom prst="rect">
              <a:avLst/>
            </a:prstGeom>
          </p:spPr>
          <p:txBody>
            <a:bodyPr lIns="50800" tIns="50800" rIns="50800" bIns="50800" rtlCol="0" anchor="ctr"/>
            <a:lstStyle/>
            <a:p>
              <a:pPr algn="ctr">
                <a:lnSpc>
                  <a:spcPts val="3360"/>
                </a:lnSpc>
              </a:pPr>
              <a:endParaRPr/>
            </a:p>
          </p:txBody>
        </p:sp>
      </p:grpSp>
      <p:sp>
        <p:nvSpPr>
          <p:cNvPr id="15" name="AutoShape 15"/>
          <p:cNvSpPr/>
          <p:nvPr/>
        </p:nvSpPr>
        <p:spPr>
          <a:xfrm flipV="1">
            <a:off x="10578100" y="583618"/>
            <a:ext cx="10916627" cy="19050"/>
          </a:xfrm>
          <a:prstGeom prst="line">
            <a:avLst/>
          </a:prstGeom>
          <a:ln w="38100" cap="flat">
            <a:solidFill>
              <a:srgbClr val="FFDE59"/>
            </a:solidFill>
            <a:prstDash val="solid"/>
            <a:headEnd type="none" w="sm" len="sm"/>
            <a:tailEnd type="none" w="sm" len="sm"/>
          </a:ln>
        </p:spPr>
        <p:txBody>
          <a:bodyPr/>
          <a:lstStyle/>
          <a:p>
            <a:endParaRPr lang="fr-FR"/>
          </a:p>
        </p:txBody>
      </p:sp>
      <p:sp>
        <p:nvSpPr>
          <p:cNvPr id="16" name="AutoShape 16"/>
          <p:cNvSpPr/>
          <p:nvPr/>
        </p:nvSpPr>
        <p:spPr>
          <a:xfrm flipV="1">
            <a:off x="-9017228" y="8430047"/>
            <a:ext cx="10916627" cy="19050"/>
          </a:xfrm>
          <a:prstGeom prst="line">
            <a:avLst/>
          </a:prstGeom>
          <a:ln w="38100" cap="flat">
            <a:solidFill>
              <a:srgbClr val="FFDE59"/>
            </a:solidFill>
            <a:prstDash val="solid"/>
            <a:headEnd type="none" w="sm" len="sm"/>
            <a:tailEnd type="none" w="sm" len="sm"/>
          </a:ln>
        </p:spPr>
        <p:txBody>
          <a:bodyPr/>
          <a:lstStyle/>
          <a:p>
            <a:endParaRPr lang="fr-FR"/>
          </a:p>
        </p:txBody>
      </p:sp>
      <p:sp>
        <p:nvSpPr>
          <p:cNvPr id="17" name="TextBox 17"/>
          <p:cNvSpPr txBox="1"/>
          <p:nvPr/>
        </p:nvSpPr>
        <p:spPr>
          <a:xfrm>
            <a:off x="2154769" y="2507247"/>
            <a:ext cx="4904400" cy="2782570"/>
          </a:xfrm>
          <a:prstGeom prst="rect">
            <a:avLst/>
          </a:prstGeom>
        </p:spPr>
        <p:txBody>
          <a:bodyPr lIns="0" tIns="0" rIns="0" bIns="0" rtlCol="0" anchor="t">
            <a:spAutoFit/>
          </a:bodyPr>
          <a:lstStyle/>
          <a:p>
            <a:pPr algn="l">
              <a:lnSpc>
                <a:spcPts val="6800"/>
              </a:lnSpc>
            </a:pPr>
            <a:r>
              <a:rPr lang="en-US" sz="6800" spc="-374">
                <a:solidFill>
                  <a:srgbClr val="0B0A0A"/>
                </a:solidFill>
                <a:latin typeface="Heading Now 71-78"/>
                <a:ea typeface="Heading Now 71-78"/>
                <a:cs typeface="Heading Now 71-78"/>
                <a:sym typeface="Heading Now 71-78"/>
              </a:rPr>
              <a:t>Merci pour votre attention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031923" y="1575370"/>
            <a:ext cx="2742141" cy="3224117"/>
            <a:chOff x="0" y="0"/>
            <a:chExt cx="722210" cy="849150"/>
          </a:xfrm>
        </p:grpSpPr>
        <p:sp>
          <p:nvSpPr>
            <p:cNvPr id="3" name="Freeform 3"/>
            <p:cNvSpPr/>
            <p:nvPr/>
          </p:nvSpPr>
          <p:spPr>
            <a:xfrm>
              <a:off x="0" y="0"/>
              <a:ext cx="722210" cy="849150"/>
            </a:xfrm>
            <a:custGeom>
              <a:avLst/>
              <a:gdLst/>
              <a:ahLst/>
              <a:cxnLst/>
              <a:rect l="l" t="t" r="r" b="b"/>
              <a:pathLst>
                <a:path w="722210" h="849150">
                  <a:moveTo>
                    <a:pt x="0" y="0"/>
                  </a:moveTo>
                  <a:lnTo>
                    <a:pt x="722210" y="0"/>
                  </a:lnTo>
                  <a:lnTo>
                    <a:pt x="722210" y="849150"/>
                  </a:lnTo>
                  <a:lnTo>
                    <a:pt x="0" y="849150"/>
                  </a:lnTo>
                  <a:close/>
                </a:path>
              </a:pathLst>
            </a:custGeom>
            <a:solidFill>
              <a:srgbClr val="000000">
                <a:alpha val="0"/>
              </a:srgbClr>
            </a:solidFill>
            <a:ln w="38100" cap="sq">
              <a:solidFill>
                <a:srgbClr val="FFDE59"/>
              </a:solidFill>
              <a:prstDash val="solid"/>
              <a:miter/>
            </a:ln>
          </p:spPr>
          <p:txBody>
            <a:bodyPr/>
            <a:lstStyle/>
            <a:p>
              <a:endParaRPr lang="fr-FR"/>
            </a:p>
          </p:txBody>
        </p:sp>
        <p:sp>
          <p:nvSpPr>
            <p:cNvPr id="4" name="TextBox 4"/>
            <p:cNvSpPr txBox="1"/>
            <p:nvPr/>
          </p:nvSpPr>
          <p:spPr>
            <a:xfrm>
              <a:off x="0" y="-47625"/>
              <a:ext cx="722210" cy="896775"/>
            </a:xfrm>
            <a:prstGeom prst="rect">
              <a:avLst/>
            </a:prstGeom>
          </p:spPr>
          <p:txBody>
            <a:bodyPr lIns="50800" tIns="50800" rIns="50800" bIns="50800" rtlCol="0" anchor="ctr"/>
            <a:lstStyle/>
            <a:p>
              <a:pPr algn="ctr">
                <a:lnSpc>
                  <a:spcPts val="3360"/>
                </a:lnSpc>
              </a:pPr>
              <a:endParaRPr/>
            </a:p>
          </p:txBody>
        </p:sp>
      </p:grpSp>
      <p:grpSp>
        <p:nvGrpSpPr>
          <p:cNvPr id="5" name="Group 5"/>
          <p:cNvGrpSpPr/>
          <p:nvPr/>
        </p:nvGrpSpPr>
        <p:grpSpPr>
          <a:xfrm>
            <a:off x="1515034" y="2465190"/>
            <a:ext cx="7628966" cy="6793110"/>
            <a:chOff x="0" y="0"/>
            <a:chExt cx="2009275" cy="1789132"/>
          </a:xfrm>
        </p:grpSpPr>
        <p:sp>
          <p:nvSpPr>
            <p:cNvPr id="6" name="Freeform 6"/>
            <p:cNvSpPr/>
            <p:nvPr/>
          </p:nvSpPr>
          <p:spPr>
            <a:xfrm>
              <a:off x="0" y="0"/>
              <a:ext cx="2009275" cy="1789132"/>
            </a:xfrm>
            <a:custGeom>
              <a:avLst/>
              <a:gdLst/>
              <a:ahLst/>
              <a:cxnLst/>
              <a:rect l="l" t="t" r="r" b="b"/>
              <a:pathLst>
                <a:path w="2009275" h="1789132">
                  <a:moveTo>
                    <a:pt x="0" y="0"/>
                  </a:moveTo>
                  <a:lnTo>
                    <a:pt x="2009275" y="0"/>
                  </a:lnTo>
                  <a:lnTo>
                    <a:pt x="2009275" y="1789132"/>
                  </a:lnTo>
                  <a:lnTo>
                    <a:pt x="0" y="1789132"/>
                  </a:lnTo>
                  <a:close/>
                </a:path>
              </a:pathLst>
            </a:custGeom>
            <a:solidFill>
              <a:srgbClr val="231F20"/>
            </a:solidFill>
          </p:spPr>
          <p:txBody>
            <a:bodyPr/>
            <a:lstStyle/>
            <a:p>
              <a:endParaRPr lang="fr-FR"/>
            </a:p>
          </p:txBody>
        </p:sp>
        <p:sp>
          <p:nvSpPr>
            <p:cNvPr id="7" name="TextBox 7"/>
            <p:cNvSpPr txBox="1"/>
            <p:nvPr/>
          </p:nvSpPr>
          <p:spPr>
            <a:xfrm>
              <a:off x="0" y="-47625"/>
              <a:ext cx="2009275" cy="1836757"/>
            </a:xfrm>
            <a:prstGeom prst="rect">
              <a:avLst/>
            </a:prstGeom>
          </p:spPr>
          <p:txBody>
            <a:bodyPr lIns="50800" tIns="50800" rIns="50800" bIns="50800" rtlCol="0" anchor="ctr"/>
            <a:lstStyle/>
            <a:p>
              <a:pPr algn="ctr">
                <a:lnSpc>
                  <a:spcPts val="3360"/>
                </a:lnSpc>
              </a:pPr>
              <a:endParaRPr/>
            </a:p>
          </p:txBody>
        </p:sp>
      </p:grpSp>
      <p:sp>
        <p:nvSpPr>
          <p:cNvPr id="8" name="Freeform 8"/>
          <p:cNvSpPr/>
          <p:nvPr/>
        </p:nvSpPr>
        <p:spPr>
          <a:xfrm>
            <a:off x="2180805" y="2719207"/>
            <a:ext cx="667151" cy="667151"/>
          </a:xfrm>
          <a:custGeom>
            <a:avLst/>
            <a:gdLst/>
            <a:ahLst/>
            <a:cxnLst/>
            <a:rect l="l" t="t" r="r" b="b"/>
            <a:pathLst>
              <a:path w="667151" h="667151">
                <a:moveTo>
                  <a:pt x="0" y="0"/>
                </a:moveTo>
                <a:lnTo>
                  <a:pt x="667151" y="0"/>
                </a:lnTo>
                <a:lnTo>
                  <a:pt x="667151" y="667151"/>
                </a:lnTo>
                <a:lnTo>
                  <a:pt x="0" y="6671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9" name="Freeform 9"/>
          <p:cNvSpPr/>
          <p:nvPr/>
        </p:nvSpPr>
        <p:spPr>
          <a:xfrm>
            <a:off x="2180805" y="3855275"/>
            <a:ext cx="667151" cy="667151"/>
          </a:xfrm>
          <a:custGeom>
            <a:avLst/>
            <a:gdLst/>
            <a:ahLst/>
            <a:cxnLst/>
            <a:rect l="l" t="t" r="r" b="b"/>
            <a:pathLst>
              <a:path w="667151" h="667151">
                <a:moveTo>
                  <a:pt x="0" y="0"/>
                </a:moveTo>
                <a:lnTo>
                  <a:pt x="667151" y="0"/>
                </a:lnTo>
                <a:lnTo>
                  <a:pt x="667151" y="667151"/>
                </a:lnTo>
                <a:lnTo>
                  <a:pt x="0" y="6671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10" name="Freeform 10"/>
          <p:cNvSpPr/>
          <p:nvPr/>
        </p:nvSpPr>
        <p:spPr>
          <a:xfrm>
            <a:off x="2180805" y="4683877"/>
            <a:ext cx="667151" cy="667151"/>
          </a:xfrm>
          <a:custGeom>
            <a:avLst/>
            <a:gdLst/>
            <a:ahLst/>
            <a:cxnLst/>
            <a:rect l="l" t="t" r="r" b="b"/>
            <a:pathLst>
              <a:path w="667151" h="667151">
                <a:moveTo>
                  <a:pt x="0" y="0"/>
                </a:moveTo>
                <a:lnTo>
                  <a:pt x="667151" y="0"/>
                </a:lnTo>
                <a:lnTo>
                  <a:pt x="667151" y="667151"/>
                </a:lnTo>
                <a:lnTo>
                  <a:pt x="0" y="6671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grpSp>
        <p:nvGrpSpPr>
          <p:cNvPr id="11" name="Group 11"/>
          <p:cNvGrpSpPr/>
          <p:nvPr/>
        </p:nvGrpSpPr>
        <p:grpSpPr>
          <a:xfrm>
            <a:off x="9800328" y="4660255"/>
            <a:ext cx="6980049" cy="4598045"/>
            <a:chOff x="0" y="0"/>
            <a:chExt cx="1081392" cy="712358"/>
          </a:xfrm>
        </p:grpSpPr>
        <p:sp>
          <p:nvSpPr>
            <p:cNvPr id="12" name="Freeform 12"/>
            <p:cNvSpPr/>
            <p:nvPr/>
          </p:nvSpPr>
          <p:spPr>
            <a:xfrm>
              <a:off x="0" y="0"/>
              <a:ext cx="1081392" cy="712358"/>
            </a:xfrm>
            <a:custGeom>
              <a:avLst/>
              <a:gdLst/>
              <a:ahLst/>
              <a:cxnLst/>
              <a:rect l="l" t="t" r="r" b="b"/>
              <a:pathLst>
                <a:path w="1081392" h="712358">
                  <a:moveTo>
                    <a:pt x="0" y="0"/>
                  </a:moveTo>
                  <a:lnTo>
                    <a:pt x="1081392" y="0"/>
                  </a:lnTo>
                  <a:lnTo>
                    <a:pt x="1081392" y="712358"/>
                  </a:lnTo>
                  <a:lnTo>
                    <a:pt x="0" y="712358"/>
                  </a:lnTo>
                  <a:close/>
                </a:path>
              </a:pathLst>
            </a:custGeom>
            <a:blipFill>
              <a:blip r:embed="rId4"/>
              <a:stretch>
                <a:fillRect t="-567" b="-567"/>
              </a:stretch>
            </a:blipFill>
          </p:spPr>
          <p:txBody>
            <a:bodyPr/>
            <a:lstStyle/>
            <a:p>
              <a:endParaRPr lang="fr-FR"/>
            </a:p>
          </p:txBody>
        </p:sp>
      </p:grpSp>
      <p:sp>
        <p:nvSpPr>
          <p:cNvPr id="13" name="AutoShape 13"/>
          <p:cNvSpPr/>
          <p:nvPr/>
        </p:nvSpPr>
        <p:spPr>
          <a:xfrm flipV="1">
            <a:off x="14204055" y="3277278"/>
            <a:ext cx="10916627" cy="19050"/>
          </a:xfrm>
          <a:prstGeom prst="line">
            <a:avLst/>
          </a:prstGeom>
          <a:ln w="38100" cap="flat">
            <a:solidFill>
              <a:srgbClr val="FFDE59"/>
            </a:solidFill>
            <a:prstDash val="solid"/>
            <a:headEnd type="none" w="sm" len="sm"/>
            <a:tailEnd type="none" w="sm" len="sm"/>
          </a:ln>
        </p:spPr>
        <p:txBody>
          <a:bodyPr/>
          <a:lstStyle/>
          <a:p>
            <a:endParaRPr lang="fr-FR"/>
          </a:p>
        </p:txBody>
      </p:sp>
      <p:sp>
        <p:nvSpPr>
          <p:cNvPr id="14" name="Freeform 14"/>
          <p:cNvSpPr/>
          <p:nvPr/>
        </p:nvSpPr>
        <p:spPr>
          <a:xfrm>
            <a:off x="2180805" y="6342029"/>
            <a:ext cx="667151" cy="667151"/>
          </a:xfrm>
          <a:custGeom>
            <a:avLst/>
            <a:gdLst/>
            <a:ahLst/>
            <a:cxnLst/>
            <a:rect l="l" t="t" r="r" b="b"/>
            <a:pathLst>
              <a:path w="667151" h="667151">
                <a:moveTo>
                  <a:pt x="0" y="0"/>
                </a:moveTo>
                <a:lnTo>
                  <a:pt x="667151" y="0"/>
                </a:lnTo>
                <a:lnTo>
                  <a:pt x="667151" y="667152"/>
                </a:lnTo>
                <a:lnTo>
                  <a:pt x="0" y="66715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15" name="Freeform 15"/>
          <p:cNvSpPr/>
          <p:nvPr/>
        </p:nvSpPr>
        <p:spPr>
          <a:xfrm>
            <a:off x="2180805" y="7275881"/>
            <a:ext cx="667151" cy="667151"/>
          </a:xfrm>
          <a:custGeom>
            <a:avLst/>
            <a:gdLst/>
            <a:ahLst/>
            <a:cxnLst/>
            <a:rect l="l" t="t" r="r" b="b"/>
            <a:pathLst>
              <a:path w="667151" h="667151">
                <a:moveTo>
                  <a:pt x="0" y="0"/>
                </a:moveTo>
                <a:lnTo>
                  <a:pt x="667151" y="0"/>
                </a:lnTo>
                <a:lnTo>
                  <a:pt x="667151" y="667151"/>
                </a:lnTo>
                <a:lnTo>
                  <a:pt x="0" y="6671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16" name="Freeform 16"/>
          <p:cNvSpPr/>
          <p:nvPr/>
        </p:nvSpPr>
        <p:spPr>
          <a:xfrm>
            <a:off x="2180805" y="5512953"/>
            <a:ext cx="667151" cy="667151"/>
          </a:xfrm>
          <a:custGeom>
            <a:avLst/>
            <a:gdLst/>
            <a:ahLst/>
            <a:cxnLst/>
            <a:rect l="l" t="t" r="r" b="b"/>
            <a:pathLst>
              <a:path w="667151" h="667151">
                <a:moveTo>
                  <a:pt x="0" y="0"/>
                </a:moveTo>
                <a:lnTo>
                  <a:pt x="667151" y="0"/>
                </a:lnTo>
                <a:lnTo>
                  <a:pt x="667151" y="667151"/>
                </a:lnTo>
                <a:lnTo>
                  <a:pt x="0" y="6671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17" name="Freeform 17"/>
          <p:cNvSpPr/>
          <p:nvPr/>
        </p:nvSpPr>
        <p:spPr>
          <a:xfrm>
            <a:off x="2180805" y="8209732"/>
            <a:ext cx="667151" cy="667151"/>
          </a:xfrm>
          <a:custGeom>
            <a:avLst/>
            <a:gdLst/>
            <a:ahLst/>
            <a:cxnLst/>
            <a:rect l="l" t="t" r="r" b="b"/>
            <a:pathLst>
              <a:path w="667151" h="667151">
                <a:moveTo>
                  <a:pt x="0" y="0"/>
                </a:moveTo>
                <a:lnTo>
                  <a:pt x="667151" y="0"/>
                </a:lnTo>
                <a:lnTo>
                  <a:pt x="667151" y="667151"/>
                </a:lnTo>
                <a:lnTo>
                  <a:pt x="0" y="6671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18" name="TextBox 18"/>
          <p:cNvSpPr txBox="1"/>
          <p:nvPr/>
        </p:nvSpPr>
        <p:spPr>
          <a:xfrm>
            <a:off x="9800328" y="1651137"/>
            <a:ext cx="6320730" cy="1068070"/>
          </a:xfrm>
          <a:prstGeom prst="rect">
            <a:avLst/>
          </a:prstGeom>
        </p:spPr>
        <p:txBody>
          <a:bodyPr lIns="0" tIns="0" rIns="0" bIns="0" rtlCol="0" anchor="t">
            <a:spAutoFit/>
          </a:bodyPr>
          <a:lstStyle/>
          <a:p>
            <a:pPr algn="l">
              <a:lnSpc>
                <a:spcPts val="6800"/>
              </a:lnSpc>
            </a:pPr>
            <a:r>
              <a:rPr lang="en-US" sz="6800" spc="-374">
                <a:solidFill>
                  <a:srgbClr val="0B0A0A"/>
                </a:solidFill>
                <a:latin typeface="Heading Now 71-78"/>
                <a:ea typeface="Heading Now 71-78"/>
                <a:cs typeface="Heading Now 71-78"/>
                <a:sym typeface="Heading Now 71-78"/>
              </a:rPr>
              <a:t>plan</a:t>
            </a:r>
          </a:p>
        </p:txBody>
      </p:sp>
      <p:sp>
        <p:nvSpPr>
          <p:cNvPr id="19" name="TextBox 19"/>
          <p:cNvSpPr txBox="1"/>
          <p:nvPr/>
        </p:nvSpPr>
        <p:spPr>
          <a:xfrm>
            <a:off x="3235286" y="3012483"/>
            <a:ext cx="4062450" cy="613411"/>
          </a:xfrm>
          <a:prstGeom prst="rect">
            <a:avLst/>
          </a:prstGeom>
        </p:spPr>
        <p:txBody>
          <a:bodyPr lIns="0" tIns="0" rIns="0" bIns="0" rtlCol="0" anchor="t">
            <a:spAutoFit/>
          </a:bodyPr>
          <a:lstStyle/>
          <a:p>
            <a:pPr marL="777234" lvl="1" indent="-388617" algn="l">
              <a:lnSpc>
                <a:spcPts val="5039"/>
              </a:lnSpc>
              <a:spcBef>
                <a:spcPct val="0"/>
              </a:spcBef>
              <a:buAutoNum type="arabicPeriod"/>
            </a:pPr>
            <a:r>
              <a:rPr lang="en-US" sz="3599" b="1">
                <a:solidFill>
                  <a:srgbClr val="FFDE59"/>
                </a:solidFill>
                <a:latin typeface="TT Firs Neue Bold"/>
                <a:ea typeface="TT Firs Neue Bold"/>
                <a:cs typeface="TT Firs Neue Bold"/>
                <a:sym typeface="TT Firs Neue Bold"/>
              </a:rPr>
              <a:t>introduction</a:t>
            </a:r>
          </a:p>
        </p:txBody>
      </p:sp>
      <p:sp>
        <p:nvSpPr>
          <p:cNvPr id="20" name="TextBox 20"/>
          <p:cNvSpPr txBox="1"/>
          <p:nvPr/>
        </p:nvSpPr>
        <p:spPr>
          <a:xfrm>
            <a:off x="3340544" y="3968071"/>
            <a:ext cx="4062450" cy="554356"/>
          </a:xfrm>
          <a:prstGeom prst="rect">
            <a:avLst/>
          </a:prstGeom>
        </p:spPr>
        <p:txBody>
          <a:bodyPr lIns="0" tIns="0" rIns="0" bIns="0" rtlCol="0" anchor="t">
            <a:spAutoFit/>
          </a:bodyPr>
          <a:lstStyle/>
          <a:p>
            <a:pPr marL="712465" lvl="1" indent="-356233" algn="l">
              <a:lnSpc>
                <a:spcPts val="4619"/>
              </a:lnSpc>
              <a:spcBef>
                <a:spcPct val="0"/>
              </a:spcBef>
              <a:buAutoNum type="arabicPeriod"/>
            </a:pPr>
            <a:r>
              <a:rPr lang="en-US" sz="3299" b="1">
                <a:solidFill>
                  <a:srgbClr val="FFDE59"/>
                </a:solidFill>
                <a:latin typeface="TT Firs Neue Bold"/>
                <a:ea typeface="TT Firs Neue Bold"/>
                <a:cs typeface="TT Firs Neue Bold"/>
                <a:sym typeface="TT Firs Neue Bold"/>
              </a:rPr>
              <a:t>Problematique </a:t>
            </a:r>
          </a:p>
        </p:txBody>
      </p:sp>
      <p:sp>
        <p:nvSpPr>
          <p:cNvPr id="21" name="TextBox 21"/>
          <p:cNvSpPr txBox="1"/>
          <p:nvPr/>
        </p:nvSpPr>
        <p:spPr>
          <a:xfrm>
            <a:off x="3340544" y="4742337"/>
            <a:ext cx="4996248" cy="537846"/>
          </a:xfrm>
          <a:prstGeom prst="rect">
            <a:avLst/>
          </a:prstGeom>
        </p:spPr>
        <p:txBody>
          <a:bodyPr lIns="0" tIns="0" rIns="0" bIns="0" rtlCol="0" anchor="t">
            <a:spAutoFit/>
          </a:bodyPr>
          <a:lstStyle/>
          <a:p>
            <a:pPr marL="690876" lvl="1" indent="-345438" algn="l">
              <a:lnSpc>
                <a:spcPts val="4479"/>
              </a:lnSpc>
              <a:spcBef>
                <a:spcPct val="0"/>
              </a:spcBef>
              <a:buAutoNum type="arabicPeriod"/>
            </a:pPr>
            <a:r>
              <a:rPr lang="en-US" sz="3199" b="1">
                <a:solidFill>
                  <a:srgbClr val="FFDE59"/>
                </a:solidFill>
                <a:latin typeface="TT Firs Neue Bold"/>
                <a:ea typeface="TT Firs Neue Bold"/>
                <a:cs typeface="TT Firs Neue Bold"/>
                <a:sym typeface="TT Firs Neue Bold"/>
              </a:rPr>
              <a:t>Objectifs</a:t>
            </a:r>
          </a:p>
        </p:txBody>
      </p:sp>
      <p:sp>
        <p:nvSpPr>
          <p:cNvPr id="22" name="TextBox 22"/>
          <p:cNvSpPr txBox="1"/>
          <p:nvPr/>
        </p:nvSpPr>
        <p:spPr>
          <a:xfrm>
            <a:off x="3340544" y="5606572"/>
            <a:ext cx="4996248" cy="537846"/>
          </a:xfrm>
          <a:prstGeom prst="rect">
            <a:avLst/>
          </a:prstGeom>
        </p:spPr>
        <p:txBody>
          <a:bodyPr lIns="0" tIns="0" rIns="0" bIns="0" rtlCol="0" anchor="t">
            <a:spAutoFit/>
          </a:bodyPr>
          <a:lstStyle/>
          <a:p>
            <a:pPr marL="690876" lvl="1" indent="-345438" algn="l">
              <a:lnSpc>
                <a:spcPts val="4479"/>
              </a:lnSpc>
              <a:spcBef>
                <a:spcPct val="0"/>
              </a:spcBef>
              <a:buAutoNum type="arabicPeriod"/>
            </a:pPr>
            <a:r>
              <a:rPr lang="en-US" sz="3199" b="1">
                <a:solidFill>
                  <a:srgbClr val="FFDE59"/>
                </a:solidFill>
                <a:latin typeface="TT Firs Neue Bold"/>
                <a:ea typeface="TT Firs Neue Bold"/>
                <a:cs typeface="TT Firs Neue Bold"/>
                <a:sym typeface="TT Firs Neue Bold"/>
              </a:rPr>
              <a:t>conception</a:t>
            </a:r>
          </a:p>
        </p:txBody>
      </p:sp>
      <p:sp>
        <p:nvSpPr>
          <p:cNvPr id="23" name="TextBox 23"/>
          <p:cNvSpPr txBox="1"/>
          <p:nvPr/>
        </p:nvSpPr>
        <p:spPr>
          <a:xfrm>
            <a:off x="3340544" y="6437942"/>
            <a:ext cx="4996248" cy="537846"/>
          </a:xfrm>
          <a:prstGeom prst="rect">
            <a:avLst/>
          </a:prstGeom>
        </p:spPr>
        <p:txBody>
          <a:bodyPr lIns="0" tIns="0" rIns="0" bIns="0" rtlCol="0" anchor="t">
            <a:spAutoFit/>
          </a:bodyPr>
          <a:lstStyle/>
          <a:p>
            <a:pPr marL="690876" lvl="1" indent="-345438" algn="l">
              <a:lnSpc>
                <a:spcPts val="4479"/>
              </a:lnSpc>
              <a:spcBef>
                <a:spcPct val="0"/>
              </a:spcBef>
              <a:buAutoNum type="arabicPeriod"/>
            </a:pPr>
            <a:r>
              <a:rPr lang="en-US" sz="3199" b="1">
                <a:solidFill>
                  <a:srgbClr val="FFDE59"/>
                </a:solidFill>
                <a:latin typeface="TT Firs Neue Bold"/>
                <a:ea typeface="TT Firs Neue Bold"/>
                <a:cs typeface="TT Firs Neue Bold"/>
                <a:sym typeface="TT Firs Neue Bold"/>
              </a:rPr>
              <a:t>Technologie</a:t>
            </a:r>
          </a:p>
        </p:txBody>
      </p:sp>
      <p:sp>
        <p:nvSpPr>
          <p:cNvPr id="24" name="TextBox 24"/>
          <p:cNvSpPr txBox="1"/>
          <p:nvPr/>
        </p:nvSpPr>
        <p:spPr>
          <a:xfrm>
            <a:off x="3340544" y="7346003"/>
            <a:ext cx="4996248" cy="537846"/>
          </a:xfrm>
          <a:prstGeom prst="rect">
            <a:avLst/>
          </a:prstGeom>
        </p:spPr>
        <p:txBody>
          <a:bodyPr lIns="0" tIns="0" rIns="0" bIns="0" rtlCol="0" anchor="t">
            <a:spAutoFit/>
          </a:bodyPr>
          <a:lstStyle/>
          <a:p>
            <a:pPr marL="690876" lvl="1" indent="-345438" algn="l">
              <a:lnSpc>
                <a:spcPts val="4479"/>
              </a:lnSpc>
              <a:spcBef>
                <a:spcPct val="0"/>
              </a:spcBef>
              <a:buAutoNum type="arabicPeriod"/>
            </a:pPr>
            <a:r>
              <a:rPr lang="en-US" sz="3199" b="1">
                <a:solidFill>
                  <a:srgbClr val="FFDE59"/>
                </a:solidFill>
                <a:latin typeface="TT Firs Neue Bold"/>
                <a:ea typeface="TT Firs Neue Bold"/>
                <a:cs typeface="TT Firs Neue Bold"/>
                <a:sym typeface="TT Firs Neue Bold"/>
              </a:rPr>
              <a:t>simulation</a:t>
            </a:r>
          </a:p>
        </p:txBody>
      </p:sp>
      <p:sp>
        <p:nvSpPr>
          <p:cNvPr id="25" name="TextBox 25"/>
          <p:cNvSpPr txBox="1"/>
          <p:nvPr/>
        </p:nvSpPr>
        <p:spPr>
          <a:xfrm>
            <a:off x="3340544" y="8254065"/>
            <a:ext cx="4996248" cy="521335"/>
          </a:xfrm>
          <a:prstGeom prst="rect">
            <a:avLst/>
          </a:prstGeom>
        </p:spPr>
        <p:txBody>
          <a:bodyPr lIns="0" tIns="0" rIns="0" bIns="0" rtlCol="0" anchor="t">
            <a:spAutoFit/>
          </a:bodyPr>
          <a:lstStyle/>
          <a:p>
            <a:pPr marL="669286" lvl="1" indent="-334643" algn="l">
              <a:lnSpc>
                <a:spcPts val="4339"/>
              </a:lnSpc>
              <a:spcBef>
                <a:spcPct val="0"/>
              </a:spcBef>
              <a:buAutoNum type="arabicPeriod"/>
            </a:pPr>
            <a:r>
              <a:rPr lang="en-US" sz="3099" b="1">
                <a:solidFill>
                  <a:srgbClr val="FFDE59"/>
                </a:solidFill>
                <a:latin typeface="TT Firs Neue Bold"/>
                <a:ea typeface="TT Firs Neue Bold"/>
                <a:cs typeface="TT Firs Neue Bold"/>
                <a:sym typeface="TT Firs Neue Bold"/>
              </a:rPr>
              <a:t>Conclusion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708690" y="3281377"/>
            <a:ext cx="8163545" cy="6484821"/>
            <a:chOff x="0" y="0"/>
            <a:chExt cx="1264747" cy="1004669"/>
          </a:xfrm>
        </p:grpSpPr>
        <p:sp>
          <p:nvSpPr>
            <p:cNvPr id="3" name="Freeform 3"/>
            <p:cNvSpPr/>
            <p:nvPr/>
          </p:nvSpPr>
          <p:spPr>
            <a:xfrm>
              <a:off x="0" y="0"/>
              <a:ext cx="1264747" cy="1004669"/>
            </a:xfrm>
            <a:custGeom>
              <a:avLst/>
              <a:gdLst/>
              <a:ahLst/>
              <a:cxnLst/>
              <a:rect l="l" t="t" r="r" b="b"/>
              <a:pathLst>
                <a:path w="1264747" h="1004669">
                  <a:moveTo>
                    <a:pt x="0" y="0"/>
                  </a:moveTo>
                  <a:lnTo>
                    <a:pt x="1264747" y="0"/>
                  </a:lnTo>
                  <a:lnTo>
                    <a:pt x="1264747" y="1004669"/>
                  </a:lnTo>
                  <a:lnTo>
                    <a:pt x="0" y="1004669"/>
                  </a:lnTo>
                  <a:close/>
                </a:path>
              </a:pathLst>
            </a:custGeom>
            <a:blipFill>
              <a:blip r:embed="rId2"/>
              <a:stretch>
                <a:fillRect l="-9617" r="-9617"/>
              </a:stretch>
            </a:blipFill>
          </p:spPr>
          <p:txBody>
            <a:bodyPr/>
            <a:lstStyle/>
            <a:p>
              <a:endParaRPr lang="fr-FR"/>
            </a:p>
          </p:txBody>
        </p:sp>
      </p:grpSp>
      <p:grpSp>
        <p:nvGrpSpPr>
          <p:cNvPr id="4" name="Group 4"/>
          <p:cNvGrpSpPr/>
          <p:nvPr/>
        </p:nvGrpSpPr>
        <p:grpSpPr>
          <a:xfrm>
            <a:off x="12171729" y="5143500"/>
            <a:ext cx="4765000" cy="5391002"/>
            <a:chOff x="0" y="0"/>
            <a:chExt cx="738223" cy="835207"/>
          </a:xfrm>
        </p:grpSpPr>
        <p:sp>
          <p:nvSpPr>
            <p:cNvPr id="5" name="Freeform 5"/>
            <p:cNvSpPr/>
            <p:nvPr/>
          </p:nvSpPr>
          <p:spPr>
            <a:xfrm>
              <a:off x="0" y="0"/>
              <a:ext cx="738223" cy="835207"/>
            </a:xfrm>
            <a:custGeom>
              <a:avLst/>
              <a:gdLst/>
              <a:ahLst/>
              <a:cxnLst/>
              <a:rect l="l" t="t" r="r" b="b"/>
              <a:pathLst>
                <a:path w="738223" h="835207">
                  <a:moveTo>
                    <a:pt x="0" y="0"/>
                  </a:moveTo>
                  <a:lnTo>
                    <a:pt x="738223" y="0"/>
                  </a:lnTo>
                  <a:lnTo>
                    <a:pt x="738223" y="835207"/>
                  </a:lnTo>
                  <a:lnTo>
                    <a:pt x="0" y="835207"/>
                  </a:lnTo>
                  <a:close/>
                </a:path>
              </a:pathLst>
            </a:custGeom>
            <a:blipFill>
              <a:blip r:embed="rId3"/>
              <a:stretch>
                <a:fillRect t="-5242" b="-5242"/>
              </a:stretch>
            </a:blipFill>
          </p:spPr>
          <p:txBody>
            <a:bodyPr/>
            <a:lstStyle/>
            <a:p>
              <a:endParaRPr lang="fr-FR"/>
            </a:p>
          </p:txBody>
        </p:sp>
      </p:grpSp>
      <p:grpSp>
        <p:nvGrpSpPr>
          <p:cNvPr id="6" name="Group 6"/>
          <p:cNvGrpSpPr/>
          <p:nvPr/>
        </p:nvGrpSpPr>
        <p:grpSpPr>
          <a:xfrm>
            <a:off x="732415" y="3757076"/>
            <a:ext cx="930674" cy="6415749"/>
            <a:chOff x="0" y="0"/>
            <a:chExt cx="245116" cy="1689745"/>
          </a:xfrm>
        </p:grpSpPr>
        <p:sp>
          <p:nvSpPr>
            <p:cNvPr id="7" name="Freeform 7"/>
            <p:cNvSpPr/>
            <p:nvPr/>
          </p:nvSpPr>
          <p:spPr>
            <a:xfrm>
              <a:off x="0" y="0"/>
              <a:ext cx="245116" cy="1689745"/>
            </a:xfrm>
            <a:custGeom>
              <a:avLst/>
              <a:gdLst/>
              <a:ahLst/>
              <a:cxnLst/>
              <a:rect l="l" t="t" r="r" b="b"/>
              <a:pathLst>
                <a:path w="245116" h="1689745">
                  <a:moveTo>
                    <a:pt x="0" y="0"/>
                  </a:moveTo>
                  <a:lnTo>
                    <a:pt x="245116" y="0"/>
                  </a:lnTo>
                  <a:lnTo>
                    <a:pt x="245116" y="1689745"/>
                  </a:lnTo>
                  <a:lnTo>
                    <a:pt x="0" y="1689745"/>
                  </a:lnTo>
                  <a:close/>
                </a:path>
              </a:pathLst>
            </a:custGeom>
            <a:solidFill>
              <a:srgbClr val="000000">
                <a:alpha val="0"/>
              </a:srgbClr>
            </a:solidFill>
            <a:ln w="38100" cap="sq">
              <a:solidFill>
                <a:srgbClr val="FFDE59"/>
              </a:solidFill>
              <a:prstDash val="solid"/>
              <a:miter/>
            </a:ln>
          </p:spPr>
          <p:txBody>
            <a:bodyPr/>
            <a:lstStyle/>
            <a:p>
              <a:endParaRPr lang="fr-FR"/>
            </a:p>
          </p:txBody>
        </p:sp>
        <p:sp>
          <p:nvSpPr>
            <p:cNvPr id="8" name="TextBox 8"/>
            <p:cNvSpPr txBox="1"/>
            <p:nvPr/>
          </p:nvSpPr>
          <p:spPr>
            <a:xfrm>
              <a:off x="0" y="-47625"/>
              <a:ext cx="245116" cy="1737370"/>
            </a:xfrm>
            <a:prstGeom prst="rect">
              <a:avLst/>
            </a:prstGeom>
          </p:spPr>
          <p:txBody>
            <a:bodyPr lIns="50800" tIns="50800" rIns="50800" bIns="50800" rtlCol="0" anchor="ctr"/>
            <a:lstStyle/>
            <a:p>
              <a:pPr algn="ctr">
                <a:lnSpc>
                  <a:spcPts val="3360"/>
                </a:lnSpc>
              </a:pPr>
              <a:endParaRPr/>
            </a:p>
          </p:txBody>
        </p:sp>
      </p:grpSp>
      <p:sp>
        <p:nvSpPr>
          <p:cNvPr id="9" name="AutoShape 9"/>
          <p:cNvSpPr/>
          <p:nvPr/>
        </p:nvSpPr>
        <p:spPr>
          <a:xfrm flipV="1">
            <a:off x="7948445" y="2786077"/>
            <a:ext cx="10916627" cy="19050"/>
          </a:xfrm>
          <a:prstGeom prst="line">
            <a:avLst/>
          </a:prstGeom>
          <a:ln w="38100" cap="flat">
            <a:solidFill>
              <a:srgbClr val="FFDE59"/>
            </a:solidFill>
            <a:prstDash val="solid"/>
            <a:headEnd type="none" w="sm" len="sm"/>
            <a:tailEnd type="none" w="sm" len="sm"/>
          </a:ln>
        </p:spPr>
        <p:txBody>
          <a:bodyPr/>
          <a:lstStyle/>
          <a:p>
            <a:endParaRPr lang="fr-FR"/>
          </a:p>
        </p:txBody>
      </p:sp>
      <p:sp>
        <p:nvSpPr>
          <p:cNvPr id="10" name="TextBox 10"/>
          <p:cNvSpPr txBox="1"/>
          <p:nvPr/>
        </p:nvSpPr>
        <p:spPr>
          <a:xfrm>
            <a:off x="1409654" y="1242381"/>
            <a:ext cx="6064036" cy="1068070"/>
          </a:xfrm>
          <a:prstGeom prst="rect">
            <a:avLst/>
          </a:prstGeom>
        </p:spPr>
        <p:txBody>
          <a:bodyPr lIns="0" tIns="0" rIns="0" bIns="0" rtlCol="0" anchor="t">
            <a:spAutoFit/>
          </a:bodyPr>
          <a:lstStyle/>
          <a:p>
            <a:pPr algn="l">
              <a:lnSpc>
                <a:spcPts val="6800"/>
              </a:lnSpc>
            </a:pPr>
            <a:r>
              <a:rPr lang="en-US" sz="6800" spc="-374">
                <a:solidFill>
                  <a:srgbClr val="231F20"/>
                </a:solidFill>
                <a:latin typeface="Heading Now 71-78"/>
                <a:ea typeface="Heading Now 71-78"/>
                <a:cs typeface="Heading Now 71-78"/>
                <a:sym typeface="Heading Now 71-78"/>
              </a:rPr>
              <a:t>Introduction</a:t>
            </a:r>
          </a:p>
        </p:txBody>
      </p:sp>
      <p:sp>
        <p:nvSpPr>
          <p:cNvPr id="11" name="TextBox 11"/>
          <p:cNvSpPr txBox="1"/>
          <p:nvPr/>
        </p:nvSpPr>
        <p:spPr>
          <a:xfrm>
            <a:off x="17259300" y="212411"/>
            <a:ext cx="454410" cy="816289"/>
          </a:xfrm>
          <a:prstGeom prst="rect">
            <a:avLst/>
          </a:prstGeom>
        </p:spPr>
        <p:txBody>
          <a:bodyPr lIns="0" tIns="0" rIns="0" bIns="0" rtlCol="0" anchor="t">
            <a:spAutoFit/>
          </a:bodyPr>
          <a:lstStyle/>
          <a:p>
            <a:pPr algn="l">
              <a:lnSpc>
                <a:spcPts val="5137"/>
              </a:lnSpc>
            </a:pPr>
            <a:r>
              <a:rPr lang="en-US" sz="5137" spc="-282">
                <a:solidFill>
                  <a:srgbClr val="231F20"/>
                </a:solidFill>
                <a:latin typeface="Heading Now 71-78"/>
                <a:ea typeface="Heading Now 71-78"/>
                <a:cs typeface="Heading Now 71-78"/>
                <a:sym typeface="Heading Now 71-78"/>
              </a:rPr>
              <a:t>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275025" y="4357580"/>
            <a:ext cx="4256709" cy="1571840"/>
            <a:chOff x="0" y="0"/>
            <a:chExt cx="1121109" cy="413982"/>
          </a:xfrm>
        </p:grpSpPr>
        <p:sp>
          <p:nvSpPr>
            <p:cNvPr id="3" name="Freeform 3"/>
            <p:cNvSpPr/>
            <p:nvPr/>
          </p:nvSpPr>
          <p:spPr>
            <a:xfrm>
              <a:off x="0" y="0"/>
              <a:ext cx="1121109" cy="413982"/>
            </a:xfrm>
            <a:custGeom>
              <a:avLst/>
              <a:gdLst/>
              <a:ahLst/>
              <a:cxnLst/>
              <a:rect l="l" t="t" r="r" b="b"/>
              <a:pathLst>
                <a:path w="1121109" h="413982">
                  <a:moveTo>
                    <a:pt x="0" y="0"/>
                  </a:moveTo>
                  <a:lnTo>
                    <a:pt x="1121109" y="0"/>
                  </a:lnTo>
                  <a:lnTo>
                    <a:pt x="1121109" y="413982"/>
                  </a:lnTo>
                  <a:lnTo>
                    <a:pt x="0" y="413982"/>
                  </a:lnTo>
                  <a:close/>
                </a:path>
              </a:pathLst>
            </a:custGeom>
            <a:solidFill>
              <a:srgbClr val="000000">
                <a:alpha val="0"/>
              </a:srgbClr>
            </a:solidFill>
            <a:ln w="38100" cap="sq">
              <a:solidFill>
                <a:srgbClr val="FFDE59"/>
              </a:solidFill>
              <a:prstDash val="solid"/>
              <a:miter/>
            </a:ln>
          </p:spPr>
          <p:txBody>
            <a:bodyPr/>
            <a:lstStyle/>
            <a:p>
              <a:endParaRPr lang="fr-FR"/>
            </a:p>
          </p:txBody>
        </p:sp>
        <p:sp>
          <p:nvSpPr>
            <p:cNvPr id="4" name="TextBox 4"/>
            <p:cNvSpPr txBox="1"/>
            <p:nvPr/>
          </p:nvSpPr>
          <p:spPr>
            <a:xfrm>
              <a:off x="0" y="-47625"/>
              <a:ext cx="1121109" cy="461607"/>
            </a:xfrm>
            <a:prstGeom prst="rect">
              <a:avLst/>
            </a:prstGeom>
          </p:spPr>
          <p:txBody>
            <a:bodyPr lIns="50800" tIns="50800" rIns="50800" bIns="50800" rtlCol="0" anchor="ctr"/>
            <a:lstStyle/>
            <a:p>
              <a:pPr algn="ctr">
                <a:lnSpc>
                  <a:spcPts val="3360"/>
                </a:lnSpc>
              </a:pPr>
              <a:endParaRPr/>
            </a:p>
          </p:txBody>
        </p:sp>
      </p:grpSp>
      <p:grpSp>
        <p:nvGrpSpPr>
          <p:cNvPr id="5" name="Group 5"/>
          <p:cNvGrpSpPr/>
          <p:nvPr/>
        </p:nvGrpSpPr>
        <p:grpSpPr>
          <a:xfrm>
            <a:off x="7887207" y="4633144"/>
            <a:ext cx="8267193" cy="5464104"/>
            <a:chOff x="0" y="0"/>
            <a:chExt cx="1902831" cy="1439106"/>
          </a:xfrm>
        </p:grpSpPr>
        <p:sp>
          <p:nvSpPr>
            <p:cNvPr id="6" name="Freeform 6"/>
            <p:cNvSpPr/>
            <p:nvPr/>
          </p:nvSpPr>
          <p:spPr>
            <a:xfrm>
              <a:off x="0" y="0"/>
              <a:ext cx="1902832" cy="1439106"/>
            </a:xfrm>
            <a:custGeom>
              <a:avLst/>
              <a:gdLst/>
              <a:ahLst/>
              <a:cxnLst/>
              <a:rect l="l" t="t" r="r" b="b"/>
              <a:pathLst>
                <a:path w="1902832" h="1439106">
                  <a:moveTo>
                    <a:pt x="0" y="0"/>
                  </a:moveTo>
                  <a:lnTo>
                    <a:pt x="1902832" y="0"/>
                  </a:lnTo>
                  <a:lnTo>
                    <a:pt x="1902832" y="1439106"/>
                  </a:lnTo>
                  <a:lnTo>
                    <a:pt x="0" y="1439106"/>
                  </a:lnTo>
                  <a:close/>
                </a:path>
              </a:pathLst>
            </a:custGeom>
            <a:solidFill>
              <a:srgbClr val="231F20"/>
            </a:solidFill>
          </p:spPr>
          <p:txBody>
            <a:bodyPr/>
            <a:lstStyle/>
            <a:p>
              <a:endParaRPr lang="fr-FR"/>
            </a:p>
          </p:txBody>
        </p:sp>
        <p:sp>
          <p:nvSpPr>
            <p:cNvPr id="7" name="TextBox 7"/>
            <p:cNvSpPr txBox="1"/>
            <p:nvPr/>
          </p:nvSpPr>
          <p:spPr>
            <a:xfrm>
              <a:off x="0" y="-47625"/>
              <a:ext cx="1902831" cy="1486731"/>
            </a:xfrm>
            <a:prstGeom prst="rect">
              <a:avLst/>
            </a:prstGeom>
          </p:spPr>
          <p:txBody>
            <a:bodyPr lIns="50800" tIns="50800" rIns="50800" bIns="50800" rtlCol="0" anchor="ctr"/>
            <a:lstStyle/>
            <a:p>
              <a:pPr algn="ctr">
                <a:lnSpc>
                  <a:spcPts val="3360"/>
                </a:lnSpc>
              </a:pPr>
              <a:endParaRPr/>
            </a:p>
          </p:txBody>
        </p:sp>
      </p:grpSp>
      <p:grpSp>
        <p:nvGrpSpPr>
          <p:cNvPr id="8" name="Group 8"/>
          <p:cNvGrpSpPr/>
          <p:nvPr/>
        </p:nvGrpSpPr>
        <p:grpSpPr>
          <a:xfrm>
            <a:off x="14376676" y="7788603"/>
            <a:ext cx="4256709" cy="1571840"/>
            <a:chOff x="0" y="0"/>
            <a:chExt cx="1121109" cy="413982"/>
          </a:xfrm>
        </p:grpSpPr>
        <p:sp>
          <p:nvSpPr>
            <p:cNvPr id="9" name="Freeform 9"/>
            <p:cNvSpPr/>
            <p:nvPr/>
          </p:nvSpPr>
          <p:spPr>
            <a:xfrm>
              <a:off x="0" y="0"/>
              <a:ext cx="1121109" cy="413982"/>
            </a:xfrm>
            <a:custGeom>
              <a:avLst/>
              <a:gdLst/>
              <a:ahLst/>
              <a:cxnLst/>
              <a:rect l="l" t="t" r="r" b="b"/>
              <a:pathLst>
                <a:path w="1121109" h="413982">
                  <a:moveTo>
                    <a:pt x="0" y="0"/>
                  </a:moveTo>
                  <a:lnTo>
                    <a:pt x="1121109" y="0"/>
                  </a:lnTo>
                  <a:lnTo>
                    <a:pt x="1121109" y="413982"/>
                  </a:lnTo>
                  <a:lnTo>
                    <a:pt x="0" y="413982"/>
                  </a:lnTo>
                  <a:close/>
                </a:path>
              </a:pathLst>
            </a:custGeom>
            <a:solidFill>
              <a:srgbClr val="000000">
                <a:alpha val="0"/>
              </a:srgbClr>
            </a:solidFill>
            <a:ln w="38100" cap="sq">
              <a:solidFill>
                <a:srgbClr val="FFDE59"/>
              </a:solidFill>
              <a:prstDash val="solid"/>
              <a:miter/>
            </a:ln>
          </p:spPr>
          <p:txBody>
            <a:bodyPr/>
            <a:lstStyle/>
            <a:p>
              <a:endParaRPr lang="fr-FR"/>
            </a:p>
          </p:txBody>
        </p:sp>
        <p:sp>
          <p:nvSpPr>
            <p:cNvPr id="10" name="TextBox 10"/>
            <p:cNvSpPr txBox="1"/>
            <p:nvPr/>
          </p:nvSpPr>
          <p:spPr>
            <a:xfrm>
              <a:off x="0" y="-47625"/>
              <a:ext cx="1121109" cy="461607"/>
            </a:xfrm>
            <a:prstGeom prst="rect">
              <a:avLst/>
            </a:prstGeom>
          </p:spPr>
          <p:txBody>
            <a:bodyPr lIns="50800" tIns="50800" rIns="50800" bIns="50800" rtlCol="0" anchor="ctr"/>
            <a:lstStyle/>
            <a:p>
              <a:pPr algn="ctr">
                <a:lnSpc>
                  <a:spcPts val="3360"/>
                </a:lnSpc>
              </a:pPr>
              <a:endParaRPr/>
            </a:p>
          </p:txBody>
        </p:sp>
      </p:grpSp>
      <p:sp>
        <p:nvSpPr>
          <p:cNvPr id="11" name="Freeform 11"/>
          <p:cNvSpPr/>
          <p:nvPr/>
        </p:nvSpPr>
        <p:spPr>
          <a:xfrm rot="5400000">
            <a:off x="7954153" y="7081459"/>
            <a:ext cx="707144" cy="707144"/>
          </a:xfrm>
          <a:custGeom>
            <a:avLst/>
            <a:gdLst/>
            <a:ahLst/>
            <a:cxnLst/>
            <a:rect l="l" t="t" r="r" b="b"/>
            <a:pathLst>
              <a:path w="707144" h="707144">
                <a:moveTo>
                  <a:pt x="0" y="0"/>
                </a:moveTo>
                <a:lnTo>
                  <a:pt x="707144" y="0"/>
                </a:lnTo>
                <a:lnTo>
                  <a:pt x="707144" y="707144"/>
                </a:lnTo>
                <a:lnTo>
                  <a:pt x="0" y="7071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grpSp>
        <p:nvGrpSpPr>
          <p:cNvPr id="12" name="Group 12"/>
          <p:cNvGrpSpPr/>
          <p:nvPr/>
        </p:nvGrpSpPr>
        <p:grpSpPr>
          <a:xfrm>
            <a:off x="9712692" y="-694186"/>
            <a:ext cx="6967636" cy="4831282"/>
            <a:chOff x="0" y="0"/>
            <a:chExt cx="1180820" cy="818767"/>
          </a:xfrm>
        </p:grpSpPr>
        <p:sp>
          <p:nvSpPr>
            <p:cNvPr id="13" name="Freeform 13"/>
            <p:cNvSpPr/>
            <p:nvPr/>
          </p:nvSpPr>
          <p:spPr>
            <a:xfrm>
              <a:off x="0" y="0"/>
              <a:ext cx="1180820" cy="818767"/>
            </a:xfrm>
            <a:custGeom>
              <a:avLst/>
              <a:gdLst/>
              <a:ahLst/>
              <a:cxnLst/>
              <a:rect l="l" t="t" r="r" b="b"/>
              <a:pathLst>
                <a:path w="1180820" h="818767">
                  <a:moveTo>
                    <a:pt x="0" y="0"/>
                  </a:moveTo>
                  <a:lnTo>
                    <a:pt x="1180820" y="0"/>
                  </a:lnTo>
                  <a:lnTo>
                    <a:pt x="1180820" y="818767"/>
                  </a:lnTo>
                  <a:lnTo>
                    <a:pt x="0" y="818767"/>
                  </a:lnTo>
                  <a:close/>
                </a:path>
              </a:pathLst>
            </a:custGeom>
            <a:blipFill>
              <a:blip r:embed="rId4"/>
              <a:stretch>
                <a:fillRect l="-5471" r="-5471"/>
              </a:stretch>
            </a:blipFill>
          </p:spPr>
          <p:txBody>
            <a:bodyPr/>
            <a:lstStyle/>
            <a:p>
              <a:endParaRPr lang="fr-FR"/>
            </a:p>
          </p:txBody>
        </p:sp>
      </p:grpSp>
      <p:sp>
        <p:nvSpPr>
          <p:cNvPr id="14" name="AutoShape 14"/>
          <p:cNvSpPr/>
          <p:nvPr/>
        </p:nvSpPr>
        <p:spPr>
          <a:xfrm flipV="1">
            <a:off x="-1772660" y="9416677"/>
            <a:ext cx="10916627" cy="19050"/>
          </a:xfrm>
          <a:prstGeom prst="line">
            <a:avLst/>
          </a:prstGeom>
          <a:ln w="38100" cap="flat">
            <a:solidFill>
              <a:srgbClr val="FFDE59"/>
            </a:solidFill>
            <a:prstDash val="solid"/>
            <a:headEnd type="none" w="sm" len="sm"/>
            <a:tailEnd type="none" w="sm" len="sm"/>
          </a:ln>
        </p:spPr>
        <p:txBody>
          <a:bodyPr/>
          <a:lstStyle/>
          <a:p>
            <a:endParaRPr lang="fr-FR"/>
          </a:p>
        </p:txBody>
      </p:sp>
      <p:sp>
        <p:nvSpPr>
          <p:cNvPr id="15" name="Freeform 15"/>
          <p:cNvSpPr/>
          <p:nvPr/>
        </p:nvSpPr>
        <p:spPr>
          <a:xfrm>
            <a:off x="1457292" y="226059"/>
            <a:ext cx="6429915" cy="6153433"/>
          </a:xfrm>
          <a:custGeom>
            <a:avLst/>
            <a:gdLst/>
            <a:ahLst/>
            <a:cxnLst/>
            <a:rect l="l" t="t" r="r" b="b"/>
            <a:pathLst>
              <a:path w="6429915" h="6153433">
                <a:moveTo>
                  <a:pt x="0" y="0"/>
                </a:moveTo>
                <a:lnTo>
                  <a:pt x="6429915" y="0"/>
                </a:lnTo>
                <a:lnTo>
                  <a:pt x="6429915" y="6153433"/>
                </a:lnTo>
                <a:lnTo>
                  <a:pt x="0" y="6153433"/>
                </a:lnTo>
                <a:lnTo>
                  <a:pt x="0" y="0"/>
                </a:lnTo>
                <a:close/>
              </a:path>
            </a:pathLst>
          </a:custGeom>
          <a:blipFill>
            <a:blip r:embed="rId5"/>
            <a:stretch>
              <a:fillRect l="-21265" r="-22153"/>
            </a:stretch>
          </a:blipFill>
        </p:spPr>
        <p:txBody>
          <a:bodyPr/>
          <a:lstStyle/>
          <a:p>
            <a:endParaRPr lang="fr-FR"/>
          </a:p>
        </p:txBody>
      </p:sp>
      <p:sp>
        <p:nvSpPr>
          <p:cNvPr id="17" name="TextBox 17"/>
          <p:cNvSpPr txBox="1"/>
          <p:nvPr/>
        </p:nvSpPr>
        <p:spPr>
          <a:xfrm>
            <a:off x="9143967" y="7229689"/>
            <a:ext cx="7493374" cy="575350"/>
          </a:xfrm>
          <a:prstGeom prst="rect">
            <a:avLst/>
          </a:prstGeom>
        </p:spPr>
        <p:txBody>
          <a:bodyPr wrap="square" lIns="0" tIns="0" rIns="0" bIns="0" rtlCol="0" anchor="t">
            <a:spAutoFit/>
          </a:bodyPr>
          <a:lstStyle/>
          <a:p>
            <a:pPr>
              <a:lnSpc>
                <a:spcPts val="3599"/>
              </a:lnSpc>
            </a:pPr>
            <a:r>
              <a:rPr lang="en-US" sz="6000" spc="-374" dirty="0" err="1">
                <a:solidFill>
                  <a:schemeClr val="bg2"/>
                </a:solidFill>
                <a:latin typeface="Heading Now 71-78"/>
                <a:ea typeface="Heading Now 71-78"/>
                <a:cs typeface="Heading Now 71-78"/>
                <a:sym typeface="Heading Now 71-78"/>
              </a:rPr>
              <a:t>problematique</a:t>
            </a:r>
            <a:endParaRPr lang="en-US" sz="6000" dirty="0">
              <a:solidFill>
                <a:schemeClr val="bg2"/>
              </a:solidFill>
              <a:latin typeface="TT Firs Neue"/>
              <a:ea typeface="TT Firs Neue"/>
              <a:cs typeface="TT Firs Neue"/>
              <a:sym typeface="TT Firs Neue"/>
            </a:endParaRPr>
          </a:p>
        </p:txBody>
      </p:sp>
      <p:sp>
        <p:nvSpPr>
          <p:cNvPr id="18" name="TextBox 18"/>
          <p:cNvSpPr txBox="1"/>
          <p:nvPr/>
        </p:nvSpPr>
        <p:spPr>
          <a:xfrm>
            <a:off x="17531734" y="207009"/>
            <a:ext cx="4265982" cy="660445"/>
          </a:xfrm>
          <a:prstGeom prst="rect">
            <a:avLst/>
          </a:prstGeom>
        </p:spPr>
        <p:txBody>
          <a:bodyPr lIns="0" tIns="0" rIns="0" bIns="0" rtlCol="0" anchor="t">
            <a:spAutoFit/>
          </a:bodyPr>
          <a:lstStyle/>
          <a:p>
            <a:pPr algn="l">
              <a:lnSpc>
                <a:spcPts val="4234"/>
              </a:lnSpc>
            </a:pPr>
            <a:r>
              <a:rPr lang="en-US" sz="4234" spc="-232">
                <a:solidFill>
                  <a:srgbClr val="0B0A0A"/>
                </a:solidFill>
                <a:latin typeface="Heading Now 71-78"/>
                <a:ea typeface="Heading Now 71-78"/>
                <a:cs typeface="Heading Now 71-78"/>
                <a:sym typeface="Heading Now 71-78"/>
              </a:rPr>
              <a:t>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32415" y="3757076"/>
            <a:ext cx="6382327" cy="6415749"/>
            <a:chOff x="0" y="0"/>
            <a:chExt cx="1680942" cy="1689745"/>
          </a:xfrm>
        </p:grpSpPr>
        <p:sp>
          <p:nvSpPr>
            <p:cNvPr id="3" name="Freeform 3"/>
            <p:cNvSpPr/>
            <p:nvPr/>
          </p:nvSpPr>
          <p:spPr>
            <a:xfrm>
              <a:off x="0" y="0"/>
              <a:ext cx="1680942" cy="1689745"/>
            </a:xfrm>
            <a:custGeom>
              <a:avLst/>
              <a:gdLst/>
              <a:ahLst/>
              <a:cxnLst/>
              <a:rect l="l" t="t" r="r" b="b"/>
              <a:pathLst>
                <a:path w="1680942" h="1689745">
                  <a:moveTo>
                    <a:pt x="0" y="0"/>
                  </a:moveTo>
                  <a:lnTo>
                    <a:pt x="1680942" y="0"/>
                  </a:lnTo>
                  <a:lnTo>
                    <a:pt x="1680942" y="1689745"/>
                  </a:lnTo>
                  <a:lnTo>
                    <a:pt x="0" y="1689745"/>
                  </a:lnTo>
                  <a:close/>
                </a:path>
              </a:pathLst>
            </a:custGeom>
            <a:solidFill>
              <a:srgbClr val="000000">
                <a:alpha val="0"/>
              </a:srgbClr>
            </a:solidFill>
            <a:ln w="38100" cap="sq">
              <a:solidFill>
                <a:srgbClr val="FFDE59"/>
              </a:solidFill>
              <a:prstDash val="solid"/>
              <a:miter/>
            </a:ln>
          </p:spPr>
          <p:txBody>
            <a:bodyPr/>
            <a:lstStyle/>
            <a:p>
              <a:endParaRPr lang="fr-FR"/>
            </a:p>
          </p:txBody>
        </p:sp>
        <p:sp>
          <p:nvSpPr>
            <p:cNvPr id="4" name="TextBox 4"/>
            <p:cNvSpPr txBox="1"/>
            <p:nvPr/>
          </p:nvSpPr>
          <p:spPr>
            <a:xfrm>
              <a:off x="0" y="-47625"/>
              <a:ext cx="1680942" cy="1737370"/>
            </a:xfrm>
            <a:prstGeom prst="rect">
              <a:avLst/>
            </a:prstGeom>
          </p:spPr>
          <p:txBody>
            <a:bodyPr lIns="50800" tIns="50800" rIns="50800" bIns="50800" rtlCol="0" anchor="ctr"/>
            <a:lstStyle/>
            <a:p>
              <a:pPr algn="ctr">
                <a:lnSpc>
                  <a:spcPts val="3360"/>
                </a:lnSpc>
              </a:pPr>
              <a:endParaRPr/>
            </a:p>
          </p:txBody>
        </p:sp>
      </p:grpSp>
      <p:grpSp>
        <p:nvGrpSpPr>
          <p:cNvPr id="5" name="Group 5"/>
          <p:cNvGrpSpPr/>
          <p:nvPr/>
        </p:nvGrpSpPr>
        <p:grpSpPr>
          <a:xfrm>
            <a:off x="1763083" y="1606218"/>
            <a:ext cx="10159987" cy="7204539"/>
            <a:chOff x="0" y="0"/>
            <a:chExt cx="2675881" cy="1897492"/>
          </a:xfrm>
        </p:grpSpPr>
        <p:sp>
          <p:nvSpPr>
            <p:cNvPr id="6" name="Freeform 6"/>
            <p:cNvSpPr/>
            <p:nvPr/>
          </p:nvSpPr>
          <p:spPr>
            <a:xfrm>
              <a:off x="0" y="0"/>
              <a:ext cx="2675881" cy="1897492"/>
            </a:xfrm>
            <a:custGeom>
              <a:avLst/>
              <a:gdLst/>
              <a:ahLst/>
              <a:cxnLst/>
              <a:rect l="l" t="t" r="r" b="b"/>
              <a:pathLst>
                <a:path w="2675881" h="1897492">
                  <a:moveTo>
                    <a:pt x="0" y="0"/>
                  </a:moveTo>
                  <a:lnTo>
                    <a:pt x="2675881" y="0"/>
                  </a:lnTo>
                  <a:lnTo>
                    <a:pt x="2675881" y="1897492"/>
                  </a:lnTo>
                  <a:lnTo>
                    <a:pt x="0" y="1897492"/>
                  </a:lnTo>
                  <a:close/>
                </a:path>
              </a:pathLst>
            </a:custGeom>
            <a:solidFill>
              <a:srgbClr val="231F20"/>
            </a:solidFill>
          </p:spPr>
          <p:txBody>
            <a:bodyPr/>
            <a:lstStyle/>
            <a:p>
              <a:endParaRPr lang="fr-FR"/>
            </a:p>
          </p:txBody>
        </p:sp>
        <p:sp>
          <p:nvSpPr>
            <p:cNvPr id="7" name="TextBox 7"/>
            <p:cNvSpPr txBox="1"/>
            <p:nvPr/>
          </p:nvSpPr>
          <p:spPr>
            <a:xfrm>
              <a:off x="0" y="-47625"/>
              <a:ext cx="2675881" cy="1945117"/>
            </a:xfrm>
            <a:prstGeom prst="rect">
              <a:avLst/>
            </a:prstGeom>
          </p:spPr>
          <p:txBody>
            <a:bodyPr lIns="50800" tIns="50800" rIns="50800" bIns="50800" rtlCol="0" anchor="ctr"/>
            <a:lstStyle/>
            <a:p>
              <a:pPr algn="ctr">
                <a:lnSpc>
                  <a:spcPts val="3360"/>
                </a:lnSpc>
              </a:pPr>
              <a:endParaRPr/>
            </a:p>
          </p:txBody>
        </p:sp>
      </p:grpSp>
      <p:sp>
        <p:nvSpPr>
          <p:cNvPr id="8" name="Freeform 8"/>
          <p:cNvSpPr/>
          <p:nvPr/>
        </p:nvSpPr>
        <p:spPr>
          <a:xfrm>
            <a:off x="2021968" y="2514514"/>
            <a:ext cx="673725" cy="673725"/>
          </a:xfrm>
          <a:custGeom>
            <a:avLst/>
            <a:gdLst/>
            <a:ahLst/>
            <a:cxnLst/>
            <a:rect l="l" t="t" r="r" b="b"/>
            <a:pathLst>
              <a:path w="673725" h="673725">
                <a:moveTo>
                  <a:pt x="0" y="0"/>
                </a:moveTo>
                <a:lnTo>
                  <a:pt x="673725" y="0"/>
                </a:lnTo>
                <a:lnTo>
                  <a:pt x="673725" y="673725"/>
                </a:lnTo>
                <a:lnTo>
                  <a:pt x="0" y="67372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9" name="Freeform 9"/>
          <p:cNvSpPr/>
          <p:nvPr/>
        </p:nvSpPr>
        <p:spPr>
          <a:xfrm>
            <a:off x="2021968" y="4871625"/>
            <a:ext cx="673725" cy="673725"/>
          </a:xfrm>
          <a:custGeom>
            <a:avLst/>
            <a:gdLst/>
            <a:ahLst/>
            <a:cxnLst/>
            <a:rect l="l" t="t" r="r" b="b"/>
            <a:pathLst>
              <a:path w="673725" h="673725">
                <a:moveTo>
                  <a:pt x="0" y="0"/>
                </a:moveTo>
                <a:lnTo>
                  <a:pt x="673725" y="0"/>
                </a:lnTo>
                <a:lnTo>
                  <a:pt x="673725" y="673725"/>
                </a:lnTo>
                <a:lnTo>
                  <a:pt x="0" y="67372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10" name="Freeform 10"/>
          <p:cNvSpPr/>
          <p:nvPr/>
        </p:nvSpPr>
        <p:spPr>
          <a:xfrm>
            <a:off x="2021968" y="6889475"/>
            <a:ext cx="673725" cy="673725"/>
          </a:xfrm>
          <a:custGeom>
            <a:avLst/>
            <a:gdLst/>
            <a:ahLst/>
            <a:cxnLst/>
            <a:rect l="l" t="t" r="r" b="b"/>
            <a:pathLst>
              <a:path w="673725" h="673725">
                <a:moveTo>
                  <a:pt x="0" y="0"/>
                </a:moveTo>
                <a:lnTo>
                  <a:pt x="673725" y="0"/>
                </a:lnTo>
                <a:lnTo>
                  <a:pt x="673725" y="673725"/>
                </a:lnTo>
                <a:lnTo>
                  <a:pt x="0" y="67372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grpSp>
        <p:nvGrpSpPr>
          <p:cNvPr id="11" name="Group 11"/>
          <p:cNvGrpSpPr/>
          <p:nvPr/>
        </p:nvGrpSpPr>
        <p:grpSpPr>
          <a:xfrm>
            <a:off x="12269736" y="7234760"/>
            <a:ext cx="5800322" cy="3151994"/>
            <a:chOff x="0" y="0"/>
            <a:chExt cx="982993" cy="534175"/>
          </a:xfrm>
        </p:grpSpPr>
        <p:sp>
          <p:nvSpPr>
            <p:cNvPr id="12" name="Freeform 12"/>
            <p:cNvSpPr/>
            <p:nvPr/>
          </p:nvSpPr>
          <p:spPr>
            <a:xfrm>
              <a:off x="0" y="0"/>
              <a:ext cx="982993" cy="534175"/>
            </a:xfrm>
            <a:custGeom>
              <a:avLst/>
              <a:gdLst/>
              <a:ahLst/>
              <a:cxnLst/>
              <a:rect l="l" t="t" r="r" b="b"/>
              <a:pathLst>
                <a:path w="982993" h="534175">
                  <a:moveTo>
                    <a:pt x="0" y="0"/>
                  </a:moveTo>
                  <a:lnTo>
                    <a:pt x="982993" y="0"/>
                  </a:lnTo>
                  <a:lnTo>
                    <a:pt x="982993" y="534175"/>
                  </a:lnTo>
                  <a:lnTo>
                    <a:pt x="0" y="534175"/>
                  </a:lnTo>
                  <a:close/>
                </a:path>
              </a:pathLst>
            </a:custGeom>
            <a:blipFill>
              <a:blip r:embed="rId4"/>
              <a:stretch>
                <a:fillRect t="-2560" b="-2560"/>
              </a:stretch>
            </a:blipFill>
          </p:spPr>
          <p:txBody>
            <a:bodyPr/>
            <a:lstStyle/>
            <a:p>
              <a:endParaRPr lang="fr-FR"/>
            </a:p>
          </p:txBody>
        </p:sp>
      </p:grpSp>
      <p:sp>
        <p:nvSpPr>
          <p:cNvPr id="13" name="AutoShape 13"/>
          <p:cNvSpPr/>
          <p:nvPr/>
        </p:nvSpPr>
        <p:spPr>
          <a:xfrm flipV="1">
            <a:off x="9762286" y="990600"/>
            <a:ext cx="10916627" cy="19050"/>
          </a:xfrm>
          <a:prstGeom prst="line">
            <a:avLst/>
          </a:prstGeom>
          <a:ln w="38100" cap="flat">
            <a:solidFill>
              <a:srgbClr val="FFDE59"/>
            </a:solidFill>
            <a:prstDash val="solid"/>
            <a:headEnd type="none" w="sm" len="sm"/>
            <a:tailEnd type="none" w="sm" len="sm"/>
          </a:ln>
        </p:spPr>
        <p:txBody>
          <a:bodyPr/>
          <a:lstStyle/>
          <a:p>
            <a:endParaRPr lang="fr-FR"/>
          </a:p>
        </p:txBody>
      </p:sp>
      <p:sp>
        <p:nvSpPr>
          <p:cNvPr id="14" name="TextBox 14"/>
          <p:cNvSpPr txBox="1"/>
          <p:nvPr/>
        </p:nvSpPr>
        <p:spPr>
          <a:xfrm>
            <a:off x="1763083" y="328614"/>
            <a:ext cx="6134371" cy="1068070"/>
          </a:xfrm>
          <a:prstGeom prst="rect">
            <a:avLst/>
          </a:prstGeom>
        </p:spPr>
        <p:txBody>
          <a:bodyPr lIns="0" tIns="0" rIns="0" bIns="0" rtlCol="0" anchor="t">
            <a:spAutoFit/>
          </a:bodyPr>
          <a:lstStyle/>
          <a:p>
            <a:pPr algn="l">
              <a:lnSpc>
                <a:spcPts val="6800"/>
              </a:lnSpc>
            </a:pPr>
            <a:r>
              <a:rPr lang="en-US" sz="6800" spc="-374">
                <a:solidFill>
                  <a:srgbClr val="0B0A0A"/>
                </a:solidFill>
                <a:latin typeface="Heading Now 71-78"/>
                <a:ea typeface="Heading Now 71-78"/>
                <a:cs typeface="Heading Now 71-78"/>
                <a:sym typeface="Heading Now 71-78"/>
              </a:rPr>
              <a:t>Objectifs</a:t>
            </a:r>
          </a:p>
        </p:txBody>
      </p:sp>
      <p:sp>
        <p:nvSpPr>
          <p:cNvPr id="15" name="TextBox 15"/>
          <p:cNvSpPr txBox="1"/>
          <p:nvPr/>
        </p:nvSpPr>
        <p:spPr>
          <a:xfrm>
            <a:off x="2785651" y="2102389"/>
            <a:ext cx="8230344" cy="2228850"/>
          </a:xfrm>
          <a:prstGeom prst="rect">
            <a:avLst/>
          </a:prstGeom>
        </p:spPr>
        <p:txBody>
          <a:bodyPr lIns="0" tIns="0" rIns="0" bIns="0" rtlCol="0" anchor="t">
            <a:spAutoFit/>
          </a:bodyPr>
          <a:lstStyle/>
          <a:p>
            <a:pPr marL="0" lvl="0" indent="0" algn="l">
              <a:lnSpc>
                <a:spcPts val="2999"/>
              </a:lnSpc>
            </a:pPr>
            <a:r>
              <a:rPr lang="en-US" sz="2499" b="1">
                <a:solidFill>
                  <a:srgbClr val="FFDE59"/>
                </a:solidFill>
                <a:latin typeface="TT Firs Neue Bold"/>
                <a:ea typeface="TT Firs Neue Bold"/>
                <a:cs typeface="TT Firs Neue Bold"/>
                <a:sym typeface="TT Firs Neue Bold"/>
              </a:rPr>
              <a:t>Automatiser la détection des aliments via OCR et IA pour analyser les images de plats ou de tickets de caisse, en extrayant automatiquement les informations nutritionnelles comme les calories et nutriments.</a:t>
            </a:r>
          </a:p>
          <a:p>
            <a:pPr algn="l">
              <a:lnSpc>
                <a:spcPts val="2999"/>
              </a:lnSpc>
            </a:pPr>
            <a:endParaRPr lang="en-US" sz="2499" b="1">
              <a:solidFill>
                <a:srgbClr val="FFDE59"/>
              </a:solidFill>
              <a:latin typeface="TT Firs Neue Bold"/>
              <a:ea typeface="TT Firs Neue Bold"/>
              <a:cs typeface="TT Firs Neue Bold"/>
              <a:sym typeface="TT Firs Neue Bold"/>
            </a:endParaRPr>
          </a:p>
        </p:txBody>
      </p:sp>
      <p:sp>
        <p:nvSpPr>
          <p:cNvPr id="16" name="TextBox 16"/>
          <p:cNvSpPr txBox="1"/>
          <p:nvPr/>
        </p:nvSpPr>
        <p:spPr>
          <a:xfrm>
            <a:off x="2886718" y="6559308"/>
            <a:ext cx="8129276" cy="1857375"/>
          </a:xfrm>
          <a:prstGeom prst="rect">
            <a:avLst/>
          </a:prstGeom>
        </p:spPr>
        <p:txBody>
          <a:bodyPr lIns="0" tIns="0" rIns="0" bIns="0" rtlCol="0" anchor="t">
            <a:spAutoFit/>
          </a:bodyPr>
          <a:lstStyle/>
          <a:p>
            <a:pPr algn="l">
              <a:lnSpc>
                <a:spcPts val="2999"/>
              </a:lnSpc>
            </a:pPr>
            <a:r>
              <a:rPr lang="en-US" sz="2499" b="1" dirty="0" err="1">
                <a:solidFill>
                  <a:srgbClr val="FFDE59"/>
                </a:solidFill>
                <a:latin typeface="TT Firs Neue Bold"/>
                <a:ea typeface="TT Firs Neue Bold"/>
                <a:cs typeface="TT Firs Neue Bold"/>
                <a:sym typeface="TT Firs Neue Bold"/>
              </a:rPr>
              <a:t>Générer</a:t>
            </a:r>
            <a:r>
              <a:rPr lang="en-US" sz="2499" b="1" dirty="0">
                <a:solidFill>
                  <a:srgbClr val="FFDE59"/>
                </a:solidFill>
                <a:latin typeface="TT Firs Neue Bold"/>
                <a:ea typeface="TT Firs Neue Bold"/>
                <a:cs typeface="TT Firs Neue Bold"/>
                <a:sym typeface="TT Firs Neue Bold"/>
              </a:rPr>
              <a:t> des </a:t>
            </a:r>
            <a:r>
              <a:rPr lang="en-US" sz="2499" b="1" dirty="0" err="1">
                <a:solidFill>
                  <a:srgbClr val="FFDE59"/>
                </a:solidFill>
                <a:latin typeface="TT Firs Neue Bold"/>
                <a:ea typeface="TT Firs Neue Bold"/>
                <a:cs typeface="TT Firs Neue Bold"/>
                <a:sym typeface="TT Firs Neue Bold"/>
              </a:rPr>
              <a:t>recommandations</a:t>
            </a:r>
            <a:r>
              <a:rPr lang="en-US" sz="2499" b="1" dirty="0">
                <a:solidFill>
                  <a:srgbClr val="FFDE59"/>
                </a:solidFill>
                <a:latin typeface="TT Firs Neue Bold"/>
                <a:ea typeface="TT Firs Neue Bold"/>
                <a:cs typeface="TT Firs Neue Bold"/>
                <a:sym typeface="TT Firs Neue Bold"/>
              </a:rPr>
              <a:t> </a:t>
            </a:r>
            <a:r>
              <a:rPr lang="en-US" sz="2499" b="1" dirty="0" err="1">
                <a:solidFill>
                  <a:srgbClr val="FFDE59"/>
                </a:solidFill>
                <a:latin typeface="TT Firs Neue Bold"/>
                <a:ea typeface="TT Firs Neue Bold"/>
                <a:cs typeface="TT Firs Neue Bold"/>
                <a:sym typeface="TT Firs Neue Bold"/>
              </a:rPr>
              <a:t>nutritionnelles</a:t>
            </a:r>
            <a:r>
              <a:rPr lang="en-US" sz="2499" b="1" dirty="0">
                <a:solidFill>
                  <a:srgbClr val="FFDE59"/>
                </a:solidFill>
                <a:latin typeface="TT Firs Neue Bold"/>
                <a:ea typeface="TT Firs Neue Bold"/>
                <a:cs typeface="TT Firs Neue Bold"/>
                <a:sym typeface="TT Firs Neue Bold"/>
              </a:rPr>
              <a:t> </a:t>
            </a:r>
            <a:r>
              <a:rPr lang="en-US" sz="2499" b="1" dirty="0" err="1">
                <a:solidFill>
                  <a:srgbClr val="FFDE59"/>
                </a:solidFill>
                <a:latin typeface="TT Firs Neue Bold"/>
                <a:ea typeface="TT Firs Neue Bold"/>
                <a:cs typeface="TT Firs Neue Bold"/>
                <a:sym typeface="TT Firs Neue Bold"/>
              </a:rPr>
              <a:t>personnalisées</a:t>
            </a:r>
            <a:r>
              <a:rPr lang="en-US" sz="2499" b="1" dirty="0">
                <a:solidFill>
                  <a:srgbClr val="FFDE59"/>
                </a:solidFill>
                <a:latin typeface="TT Firs Neue Bold"/>
                <a:ea typeface="TT Firs Neue Bold"/>
                <a:cs typeface="TT Firs Neue Bold"/>
                <a:sym typeface="TT Firs Neue Bold"/>
              </a:rPr>
              <a:t> </a:t>
            </a:r>
            <a:r>
              <a:rPr lang="en-US" sz="2499" b="1" dirty="0" err="1">
                <a:solidFill>
                  <a:srgbClr val="FFDE59"/>
                </a:solidFill>
                <a:latin typeface="TT Firs Neue Bold"/>
                <a:ea typeface="TT Firs Neue Bold"/>
                <a:cs typeface="TT Firs Neue Bold"/>
                <a:sym typeface="TT Firs Neue Bold"/>
              </a:rPr>
              <a:t>basées</a:t>
            </a:r>
            <a:r>
              <a:rPr lang="en-US" sz="2499" b="1" dirty="0">
                <a:solidFill>
                  <a:srgbClr val="FFDE59"/>
                </a:solidFill>
                <a:latin typeface="TT Firs Neue Bold"/>
                <a:ea typeface="TT Firs Neue Bold"/>
                <a:cs typeface="TT Firs Neue Bold"/>
                <a:sym typeface="TT Firs Neue Bold"/>
              </a:rPr>
              <a:t> sur </a:t>
            </a:r>
            <a:r>
              <a:rPr lang="en-US" sz="2499" b="1" dirty="0" err="1">
                <a:solidFill>
                  <a:srgbClr val="FFDE59"/>
                </a:solidFill>
                <a:latin typeface="TT Firs Neue Bold"/>
                <a:ea typeface="TT Firs Neue Bold"/>
                <a:cs typeface="TT Firs Neue Bold"/>
                <a:sym typeface="TT Firs Neue Bold"/>
              </a:rPr>
              <a:t>l'historique</a:t>
            </a:r>
            <a:r>
              <a:rPr lang="en-US" sz="2499" b="1" dirty="0">
                <a:solidFill>
                  <a:srgbClr val="FFDE59"/>
                </a:solidFill>
                <a:latin typeface="TT Firs Neue Bold"/>
                <a:ea typeface="TT Firs Neue Bold"/>
                <a:cs typeface="TT Firs Neue Bold"/>
                <a:sym typeface="TT Firs Neue Bold"/>
              </a:rPr>
              <a:t> des </a:t>
            </a:r>
            <a:r>
              <a:rPr lang="en-US" sz="2499" b="1" dirty="0" err="1">
                <a:solidFill>
                  <a:srgbClr val="FFDE59"/>
                </a:solidFill>
                <a:latin typeface="TT Firs Neue Bold"/>
                <a:ea typeface="TT Firs Neue Bold"/>
                <a:cs typeface="TT Firs Neue Bold"/>
                <a:sym typeface="TT Firs Neue Bold"/>
              </a:rPr>
              <a:t>repas</a:t>
            </a:r>
            <a:r>
              <a:rPr lang="en-US" sz="2499" b="1" dirty="0">
                <a:solidFill>
                  <a:srgbClr val="FFDE59"/>
                </a:solidFill>
                <a:latin typeface="TT Firs Neue Bold"/>
                <a:ea typeface="TT Firs Neue Bold"/>
                <a:cs typeface="TT Firs Neue Bold"/>
                <a:sym typeface="TT Firs Neue Bold"/>
              </a:rPr>
              <a:t> et les données </a:t>
            </a:r>
            <a:r>
              <a:rPr lang="en-US" sz="2499" b="1" dirty="0" err="1">
                <a:solidFill>
                  <a:srgbClr val="FFDE59"/>
                </a:solidFill>
                <a:latin typeface="TT Firs Neue Bold"/>
                <a:ea typeface="TT Firs Neue Bold"/>
                <a:cs typeface="TT Firs Neue Bold"/>
                <a:sym typeface="TT Firs Neue Bold"/>
              </a:rPr>
              <a:t>analysées</a:t>
            </a:r>
            <a:r>
              <a:rPr lang="en-US" sz="2499" b="1" dirty="0">
                <a:solidFill>
                  <a:srgbClr val="FFDE59"/>
                </a:solidFill>
                <a:latin typeface="TT Firs Neue Bold"/>
                <a:ea typeface="TT Firs Neue Bold"/>
                <a:cs typeface="TT Firs Neue Bold"/>
                <a:sym typeface="TT Firs Neue Bold"/>
              </a:rPr>
              <a:t> par </a:t>
            </a:r>
            <a:r>
              <a:rPr lang="en-US" sz="2499" b="1" dirty="0" err="1">
                <a:solidFill>
                  <a:srgbClr val="FFDE59"/>
                </a:solidFill>
                <a:latin typeface="TT Firs Neue Bold"/>
                <a:ea typeface="TT Firs Neue Bold"/>
                <a:cs typeface="TT Firs Neue Bold"/>
                <a:sym typeface="TT Firs Neue Bold"/>
              </a:rPr>
              <a:t>l'IA</a:t>
            </a:r>
            <a:r>
              <a:rPr lang="en-US" sz="2499" b="1" dirty="0">
                <a:solidFill>
                  <a:srgbClr val="FFDE59"/>
                </a:solidFill>
                <a:latin typeface="TT Firs Neue Bold"/>
                <a:ea typeface="TT Firs Neue Bold"/>
                <a:cs typeface="TT Firs Neue Bold"/>
                <a:sym typeface="TT Firs Neue Bold"/>
              </a:rPr>
              <a:t>, </a:t>
            </a:r>
            <a:r>
              <a:rPr lang="en-US" sz="2499" b="1" dirty="0" err="1">
                <a:solidFill>
                  <a:srgbClr val="FFDE59"/>
                </a:solidFill>
                <a:latin typeface="TT Firs Neue Bold"/>
                <a:ea typeface="TT Firs Neue Bold"/>
                <a:cs typeface="TT Firs Neue Bold"/>
                <a:sym typeface="TT Firs Neue Bold"/>
              </a:rPr>
              <a:t>afin</a:t>
            </a:r>
            <a:r>
              <a:rPr lang="en-US" sz="2499" b="1" dirty="0">
                <a:solidFill>
                  <a:srgbClr val="FFDE59"/>
                </a:solidFill>
                <a:latin typeface="TT Firs Neue Bold"/>
                <a:ea typeface="TT Firs Neue Bold"/>
                <a:cs typeface="TT Firs Neue Bold"/>
                <a:sym typeface="TT Firs Neue Bold"/>
              </a:rPr>
              <a:t> </a:t>
            </a:r>
            <a:r>
              <a:rPr lang="en-US" sz="2499" b="1" dirty="0" err="1">
                <a:solidFill>
                  <a:srgbClr val="FFDE59"/>
                </a:solidFill>
                <a:latin typeface="TT Firs Neue Bold"/>
                <a:ea typeface="TT Firs Neue Bold"/>
                <a:cs typeface="TT Firs Neue Bold"/>
                <a:sym typeface="TT Firs Neue Bold"/>
              </a:rPr>
              <a:t>d'aider</a:t>
            </a:r>
            <a:r>
              <a:rPr lang="en-US" sz="2499" b="1" dirty="0">
                <a:solidFill>
                  <a:srgbClr val="FFDE59"/>
                </a:solidFill>
                <a:latin typeface="TT Firs Neue Bold"/>
                <a:ea typeface="TT Firs Neue Bold"/>
                <a:cs typeface="TT Firs Neue Bold"/>
                <a:sym typeface="TT Firs Neue Bold"/>
              </a:rPr>
              <a:t> les </a:t>
            </a:r>
            <a:r>
              <a:rPr lang="en-US" sz="2499" b="1" dirty="0" err="1">
                <a:solidFill>
                  <a:srgbClr val="FFDE59"/>
                </a:solidFill>
                <a:latin typeface="TT Firs Neue Bold"/>
                <a:ea typeface="TT Firs Neue Bold"/>
                <a:cs typeface="TT Firs Neue Bold"/>
                <a:sym typeface="TT Firs Neue Bold"/>
              </a:rPr>
              <a:t>utilisateurs</a:t>
            </a:r>
            <a:r>
              <a:rPr lang="en-US" sz="2499" b="1" dirty="0">
                <a:solidFill>
                  <a:srgbClr val="FFDE59"/>
                </a:solidFill>
                <a:latin typeface="TT Firs Neue Bold"/>
                <a:ea typeface="TT Firs Neue Bold"/>
                <a:cs typeface="TT Firs Neue Bold"/>
                <a:sym typeface="TT Firs Neue Bold"/>
              </a:rPr>
              <a:t> à </a:t>
            </a:r>
            <a:r>
              <a:rPr lang="en-US" sz="2499" b="1" dirty="0" err="1">
                <a:solidFill>
                  <a:srgbClr val="FFDE59"/>
                </a:solidFill>
                <a:latin typeface="TT Firs Neue Bold"/>
                <a:ea typeface="TT Firs Neue Bold"/>
                <a:cs typeface="TT Firs Neue Bold"/>
                <a:sym typeface="TT Firs Neue Bold"/>
              </a:rPr>
              <a:t>optimiser</a:t>
            </a:r>
            <a:r>
              <a:rPr lang="en-US" sz="2499" b="1" dirty="0">
                <a:solidFill>
                  <a:srgbClr val="FFDE59"/>
                </a:solidFill>
                <a:latin typeface="TT Firs Neue Bold"/>
                <a:ea typeface="TT Firs Neue Bold"/>
                <a:cs typeface="TT Firs Neue Bold"/>
                <a:sym typeface="TT Firs Neue Bold"/>
              </a:rPr>
              <a:t> </a:t>
            </a:r>
            <a:r>
              <a:rPr lang="en-US" sz="2499" b="1" dirty="0" err="1">
                <a:solidFill>
                  <a:srgbClr val="FFDE59"/>
                </a:solidFill>
                <a:latin typeface="TT Firs Neue Bold"/>
                <a:ea typeface="TT Firs Neue Bold"/>
                <a:cs typeface="TT Firs Neue Bold"/>
                <a:sym typeface="TT Firs Neue Bold"/>
              </a:rPr>
              <a:t>leur</a:t>
            </a:r>
            <a:r>
              <a:rPr lang="en-US" sz="2499" b="1" dirty="0">
                <a:solidFill>
                  <a:srgbClr val="FFDE59"/>
                </a:solidFill>
                <a:latin typeface="TT Firs Neue Bold"/>
                <a:ea typeface="TT Firs Neue Bold"/>
                <a:cs typeface="TT Firs Neue Bold"/>
                <a:sym typeface="TT Firs Neue Bold"/>
              </a:rPr>
              <a:t> alimentation.</a:t>
            </a:r>
          </a:p>
          <a:p>
            <a:pPr algn="l">
              <a:lnSpc>
                <a:spcPts val="2999"/>
              </a:lnSpc>
            </a:pPr>
            <a:endParaRPr lang="en-US" sz="2499" b="1" dirty="0">
              <a:solidFill>
                <a:srgbClr val="FFDE59"/>
              </a:solidFill>
              <a:latin typeface="TT Firs Neue Bold"/>
              <a:ea typeface="TT Firs Neue Bold"/>
              <a:cs typeface="TT Firs Neue Bold"/>
              <a:sym typeface="TT Firs Neue Bold"/>
            </a:endParaRPr>
          </a:p>
        </p:txBody>
      </p:sp>
      <p:sp>
        <p:nvSpPr>
          <p:cNvPr id="17" name="TextBox 17"/>
          <p:cNvSpPr txBox="1"/>
          <p:nvPr/>
        </p:nvSpPr>
        <p:spPr>
          <a:xfrm>
            <a:off x="2886718" y="4350814"/>
            <a:ext cx="8028209" cy="2228850"/>
          </a:xfrm>
          <a:prstGeom prst="rect">
            <a:avLst/>
          </a:prstGeom>
        </p:spPr>
        <p:txBody>
          <a:bodyPr lIns="0" tIns="0" rIns="0" bIns="0" rtlCol="0" anchor="t">
            <a:spAutoFit/>
          </a:bodyPr>
          <a:lstStyle/>
          <a:p>
            <a:pPr algn="l">
              <a:lnSpc>
                <a:spcPts val="2999"/>
              </a:lnSpc>
            </a:pPr>
            <a:r>
              <a:rPr lang="en-US" sz="2499" b="1">
                <a:solidFill>
                  <a:srgbClr val="FFFFFF"/>
                </a:solidFill>
                <a:latin typeface="TT Firs Neue Bold"/>
                <a:ea typeface="TT Firs Neue Bold"/>
                <a:cs typeface="TT Firs Neue Bold"/>
                <a:sym typeface="TT Firs Neue Bold"/>
              </a:rPr>
              <a:t>Fournir un suivi alimentaire quotidien, en permettant l'enregistrement des repas dans un journal personnel et la consultation des historiques pour une meilleure gestion des apports nutritionnels.</a:t>
            </a:r>
          </a:p>
          <a:p>
            <a:pPr algn="l">
              <a:lnSpc>
                <a:spcPts val="2999"/>
              </a:lnSpc>
            </a:pPr>
            <a:endParaRPr lang="en-US" sz="2499" b="1">
              <a:solidFill>
                <a:srgbClr val="FFFFFF"/>
              </a:solidFill>
              <a:latin typeface="TT Firs Neue Bold"/>
              <a:ea typeface="TT Firs Neue Bold"/>
              <a:cs typeface="TT Firs Neue Bold"/>
              <a:sym typeface="TT Firs Neue Bold"/>
            </a:endParaRPr>
          </a:p>
        </p:txBody>
      </p:sp>
      <p:sp>
        <p:nvSpPr>
          <p:cNvPr id="18" name="TextBox 18"/>
          <p:cNvSpPr txBox="1"/>
          <p:nvPr/>
        </p:nvSpPr>
        <p:spPr>
          <a:xfrm>
            <a:off x="3396515" y="8721483"/>
            <a:ext cx="4500939" cy="619125"/>
          </a:xfrm>
          <a:prstGeom prst="rect">
            <a:avLst/>
          </a:prstGeom>
        </p:spPr>
        <p:txBody>
          <a:bodyPr lIns="0" tIns="0" rIns="0" bIns="0" rtlCol="0" anchor="t">
            <a:spAutoFit/>
          </a:bodyPr>
          <a:lstStyle/>
          <a:p>
            <a:pPr algn="l">
              <a:lnSpc>
                <a:spcPts val="2400"/>
              </a:lnSpc>
            </a:pPr>
            <a:r>
              <a:rPr lang="en-US" sz="2000">
                <a:solidFill>
                  <a:srgbClr val="FFFFFF"/>
                </a:solidFill>
                <a:latin typeface="TT Firs Neue"/>
                <a:ea typeface="TT Firs Neue"/>
                <a:cs typeface="TT Firs Neue"/>
                <a:sym typeface="TT Firs Neue"/>
              </a:rPr>
              <a:t>A medley of grilled prawns, squid, and fish with garlic-lime dressing.</a:t>
            </a:r>
          </a:p>
        </p:txBody>
      </p:sp>
      <p:sp>
        <p:nvSpPr>
          <p:cNvPr id="19" name="TextBox 19"/>
          <p:cNvSpPr txBox="1"/>
          <p:nvPr/>
        </p:nvSpPr>
        <p:spPr>
          <a:xfrm>
            <a:off x="17259300" y="152485"/>
            <a:ext cx="4172918" cy="729214"/>
          </a:xfrm>
          <a:prstGeom prst="rect">
            <a:avLst/>
          </a:prstGeom>
        </p:spPr>
        <p:txBody>
          <a:bodyPr lIns="0" tIns="0" rIns="0" bIns="0" rtlCol="0" anchor="t">
            <a:spAutoFit/>
          </a:bodyPr>
          <a:lstStyle/>
          <a:p>
            <a:pPr algn="l">
              <a:lnSpc>
                <a:spcPts val="4625"/>
              </a:lnSpc>
            </a:pPr>
            <a:r>
              <a:rPr lang="en-US" sz="4625" spc="-254">
                <a:solidFill>
                  <a:srgbClr val="0B0A0A"/>
                </a:solidFill>
                <a:latin typeface="Heading Now 71-78"/>
                <a:ea typeface="Heading Now 71-78"/>
                <a:cs typeface="Heading Now 71-78"/>
                <a:sym typeface="Heading Now 71-78"/>
              </a:rPr>
              <a:t>3</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420456" y="1029970"/>
            <a:ext cx="10451594" cy="8488999"/>
            <a:chOff x="0" y="0"/>
            <a:chExt cx="1619225" cy="1315168"/>
          </a:xfrm>
        </p:grpSpPr>
        <p:sp>
          <p:nvSpPr>
            <p:cNvPr id="3" name="Freeform 3"/>
            <p:cNvSpPr/>
            <p:nvPr/>
          </p:nvSpPr>
          <p:spPr>
            <a:xfrm>
              <a:off x="0" y="0"/>
              <a:ext cx="1619225" cy="1315168"/>
            </a:xfrm>
            <a:custGeom>
              <a:avLst/>
              <a:gdLst/>
              <a:ahLst/>
              <a:cxnLst/>
              <a:rect l="l" t="t" r="r" b="b"/>
              <a:pathLst>
                <a:path w="1619225" h="1315168">
                  <a:moveTo>
                    <a:pt x="0" y="0"/>
                  </a:moveTo>
                  <a:lnTo>
                    <a:pt x="1619225" y="0"/>
                  </a:lnTo>
                  <a:lnTo>
                    <a:pt x="1619225" y="1315168"/>
                  </a:lnTo>
                  <a:lnTo>
                    <a:pt x="0" y="1315168"/>
                  </a:lnTo>
                  <a:close/>
                </a:path>
              </a:pathLst>
            </a:custGeom>
            <a:blipFill>
              <a:blip r:embed="rId2"/>
              <a:stretch>
                <a:fillRect t="-792" b="-792"/>
              </a:stretch>
            </a:blipFill>
          </p:spPr>
          <p:txBody>
            <a:bodyPr/>
            <a:lstStyle/>
            <a:p>
              <a:endParaRPr lang="fr-FR"/>
            </a:p>
          </p:txBody>
        </p:sp>
      </p:grpSp>
      <p:sp>
        <p:nvSpPr>
          <p:cNvPr id="4" name="AutoShape 4"/>
          <p:cNvSpPr/>
          <p:nvPr/>
        </p:nvSpPr>
        <p:spPr>
          <a:xfrm>
            <a:off x="1028700" y="9258300"/>
            <a:ext cx="16230600" cy="0"/>
          </a:xfrm>
          <a:prstGeom prst="line">
            <a:avLst/>
          </a:prstGeom>
          <a:ln w="38100" cap="flat">
            <a:solidFill>
              <a:srgbClr val="FFDE59"/>
            </a:solidFill>
            <a:prstDash val="solid"/>
            <a:headEnd type="none" w="sm" len="sm"/>
            <a:tailEnd type="none" w="sm" len="sm"/>
          </a:ln>
        </p:spPr>
        <p:txBody>
          <a:bodyPr/>
          <a:lstStyle/>
          <a:p>
            <a:endParaRPr lang="fr-FR"/>
          </a:p>
        </p:txBody>
      </p:sp>
      <p:sp>
        <p:nvSpPr>
          <p:cNvPr id="5" name="TextBox 5"/>
          <p:cNvSpPr txBox="1"/>
          <p:nvPr/>
        </p:nvSpPr>
        <p:spPr>
          <a:xfrm>
            <a:off x="6645992" y="-38100"/>
            <a:ext cx="14173293" cy="1068070"/>
          </a:xfrm>
          <a:prstGeom prst="rect">
            <a:avLst/>
          </a:prstGeom>
        </p:spPr>
        <p:txBody>
          <a:bodyPr lIns="0" tIns="0" rIns="0" bIns="0" rtlCol="0" anchor="t">
            <a:spAutoFit/>
          </a:bodyPr>
          <a:lstStyle/>
          <a:p>
            <a:pPr algn="l">
              <a:lnSpc>
                <a:spcPts val="6800"/>
              </a:lnSpc>
            </a:pPr>
            <a:r>
              <a:rPr lang="en-US" sz="6800" spc="-374">
                <a:solidFill>
                  <a:srgbClr val="231F20"/>
                </a:solidFill>
                <a:latin typeface="Heading Now 71-78"/>
                <a:ea typeface="Heading Now 71-78"/>
                <a:cs typeface="Heading Now 71-78"/>
                <a:sym typeface="Heading Now 71-78"/>
              </a:rPr>
              <a:t>Conception</a:t>
            </a:r>
          </a:p>
        </p:txBody>
      </p:sp>
      <p:sp>
        <p:nvSpPr>
          <p:cNvPr id="6" name="TextBox 6"/>
          <p:cNvSpPr txBox="1"/>
          <p:nvPr/>
        </p:nvSpPr>
        <p:spPr>
          <a:xfrm>
            <a:off x="1028700" y="5188745"/>
            <a:ext cx="4361213" cy="762001"/>
          </a:xfrm>
          <a:prstGeom prst="rect">
            <a:avLst/>
          </a:prstGeom>
        </p:spPr>
        <p:txBody>
          <a:bodyPr lIns="0" tIns="0" rIns="0" bIns="0" rtlCol="0" anchor="t">
            <a:spAutoFit/>
          </a:bodyPr>
          <a:lstStyle/>
          <a:p>
            <a:pPr algn="l">
              <a:lnSpc>
                <a:spcPts val="6299"/>
              </a:lnSpc>
            </a:pPr>
            <a:r>
              <a:rPr lang="en-US" sz="4499" b="1">
                <a:solidFill>
                  <a:srgbClr val="231F20"/>
                </a:solidFill>
                <a:latin typeface="TT Firs Neue Bold"/>
                <a:ea typeface="TT Firs Neue Bold"/>
                <a:cs typeface="TT Firs Neue Bold"/>
                <a:sym typeface="TT Firs Neue Bold"/>
              </a:rPr>
              <a:t>use case:</a:t>
            </a:r>
          </a:p>
        </p:txBody>
      </p:sp>
      <p:sp>
        <p:nvSpPr>
          <p:cNvPr id="7" name="TextBox 7"/>
          <p:cNvSpPr txBox="1"/>
          <p:nvPr/>
        </p:nvSpPr>
        <p:spPr>
          <a:xfrm>
            <a:off x="16813795" y="198941"/>
            <a:ext cx="11156064" cy="829759"/>
          </a:xfrm>
          <a:prstGeom prst="rect">
            <a:avLst/>
          </a:prstGeom>
        </p:spPr>
        <p:txBody>
          <a:bodyPr lIns="0" tIns="0" rIns="0" bIns="0" rtlCol="0" anchor="t">
            <a:spAutoFit/>
          </a:bodyPr>
          <a:lstStyle/>
          <a:p>
            <a:pPr algn="l">
              <a:lnSpc>
                <a:spcPts val="5352"/>
              </a:lnSpc>
            </a:pPr>
            <a:r>
              <a:rPr lang="en-US" sz="5352" spc="-294">
                <a:solidFill>
                  <a:srgbClr val="231F20"/>
                </a:solidFill>
                <a:latin typeface="Heading Now 71-78"/>
                <a:ea typeface="Heading Now 71-78"/>
                <a:cs typeface="Heading Now 71-78"/>
                <a:sym typeface="Heading Now 71-78"/>
              </a:rPr>
              <a:t>4</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351442"/>
            <a:ext cx="16495271" cy="8488999"/>
            <a:chOff x="0" y="0"/>
            <a:chExt cx="2555549" cy="1315168"/>
          </a:xfrm>
        </p:grpSpPr>
        <p:sp>
          <p:nvSpPr>
            <p:cNvPr id="3" name="Freeform 3"/>
            <p:cNvSpPr/>
            <p:nvPr/>
          </p:nvSpPr>
          <p:spPr>
            <a:xfrm>
              <a:off x="0" y="0"/>
              <a:ext cx="2555549" cy="1315168"/>
            </a:xfrm>
            <a:custGeom>
              <a:avLst/>
              <a:gdLst/>
              <a:ahLst/>
              <a:cxnLst/>
              <a:rect l="l" t="t" r="r" b="b"/>
              <a:pathLst>
                <a:path w="2555549" h="1315168">
                  <a:moveTo>
                    <a:pt x="0" y="0"/>
                  </a:moveTo>
                  <a:lnTo>
                    <a:pt x="2555549" y="0"/>
                  </a:lnTo>
                  <a:lnTo>
                    <a:pt x="2555549" y="1315168"/>
                  </a:lnTo>
                  <a:lnTo>
                    <a:pt x="0" y="1315168"/>
                  </a:lnTo>
                  <a:close/>
                </a:path>
              </a:pathLst>
            </a:custGeom>
            <a:blipFill>
              <a:blip r:embed="rId2"/>
              <a:stretch>
                <a:fillRect t="-1270" b="-1270"/>
              </a:stretch>
            </a:blipFill>
          </p:spPr>
          <p:txBody>
            <a:bodyPr/>
            <a:lstStyle/>
            <a:p>
              <a:endParaRPr lang="fr-FR"/>
            </a:p>
          </p:txBody>
        </p:sp>
      </p:grpSp>
      <p:sp>
        <p:nvSpPr>
          <p:cNvPr id="4" name="AutoShape 4"/>
          <p:cNvSpPr/>
          <p:nvPr/>
        </p:nvSpPr>
        <p:spPr>
          <a:xfrm>
            <a:off x="1028700" y="9258300"/>
            <a:ext cx="16230600" cy="0"/>
          </a:xfrm>
          <a:prstGeom prst="line">
            <a:avLst/>
          </a:prstGeom>
          <a:ln w="38100" cap="flat">
            <a:solidFill>
              <a:srgbClr val="FFDE59"/>
            </a:solidFill>
            <a:prstDash val="solid"/>
            <a:headEnd type="none" w="sm" len="sm"/>
            <a:tailEnd type="none" w="sm" len="sm"/>
          </a:ln>
        </p:spPr>
        <p:txBody>
          <a:bodyPr/>
          <a:lstStyle/>
          <a:p>
            <a:endParaRPr lang="fr-FR"/>
          </a:p>
        </p:txBody>
      </p:sp>
      <p:sp>
        <p:nvSpPr>
          <p:cNvPr id="5" name="TextBox 5"/>
          <p:cNvSpPr txBox="1"/>
          <p:nvPr/>
        </p:nvSpPr>
        <p:spPr>
          <a:xfrm>
            <a:off x="252403" y="347662"/>
            <a:ext cx="18859608" cy="1295401"/>
          </a:xfrm>
          <a:prstGeom prst="rect">
            <a:avLst/>
          </a:prstGeom>
        </p:spPr>
        <p:txBody>
          <a:bodyPr lIns="0" tIns="0" rIns="0" bIns="0" rtlCol="0" anchor="t">
            <a:spAutoFit/>
          </a:bodyPr>
          <a:lstStyle/>
          <a:p>
            <a:pPr algn="l">
              <a:lnSpc>
                <a:spcPts val="5039"/>
              </a:lnSpc>
            </a:pPr>
            <a:r>
              <a:rPr lang="en-US" sz="3599" b="1">
                <a:solidFill>
                  <a:srgbClr val="231F20"/>
                </a:solidFill>
                <a:latin typeface="TT Firs Neue Bold"/>
                <a:ea typeface="TT Firs Neue Bold"/>
                <a:cs typeface="TT Firs Neue Bold"/>
                <a:sym typeface="TT Firs Neue Bold"/>
              </a:rPr>
              <a:t>diagramme de séquence (recevoir des recommandations nutritionnelles )</a:t>
            </a:r>
          </a:p>
          <a:p>
            <a:pPr algn="l">
              <a:lnSpc>
                <a:spcPts val="5459"/>
              </a:lnSpc>
            </a:pPr>
            <a:endParaRPr lang="en-US" sz="3599" b="1">
              <a:solidFill>
                <a:srgbClr val="231F20"/>
              </a:solidFill>
              <a:latin typeface="TT Firs Neue Bold"/>
              <a:ea typeface="TT Firs Neue Bold"/>
              <a:cs typeface="TT Firs Neue Bold"/>
              <a:sym typeface="TT Firs Neue Bold"/>
            </a:endParaRPr>
          </a:p>
        </p:txBody>
      </p:sp>
      <p:sp>
        <p:nvSpPr>
          <p:cNvPr id="6" name="TextBox 6"/>
          <p:cNvSpPr txBox="1"/>
          <p:nvPr/>
        </p:nvSpPr>
        <p:spPr>
          <a:xfrm>
            <a:off x="17720585" y="47855"/>
            <a:ext cx="15025920" cy="604693"/>
          </a:xfrm>
          <a:prstGeom prst="rect">
            <a:avLst/>
          </a:prstGeom>
        </p:spPr>
        <p:txBody>
          <a:bodyPr lIns="0" tIns="0" rIns="0" bIns="0" rtlCol="0" anchor="t">
            <a:spAutoFit/>
          </a:bodyPr>
          <a:lstStyle/>
          <a:p>
            <a:pPr algn="l">
              <a:lnSpc>
                <a:spcPts val="4995"/>
              </a:lnSpc>
            </a:pPr>
            <a:r>
              <a:rPr lang="en-US" sz="3568" b="1">
                <a:solidFill>
                  <a:srgbClr val="231F20"/>
                </a:solidFill>
                <a:latin typeface="TT Firs Neue Bold"/>
                <a:ea typeface="TT Firs Neue Bold"/>
                <a:cs typeface="TT Firs Neue Bold"/>
                <a:sym typeface="TT Firs Neue Bold"/>
              </a:rPr>
              <a:t>5</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351442"/>
            <a:ext cx="16495271" cy="8488999"/>
            <a:chOff x="0" y="0"/>
            <a:chExt cx="2555549" cy="1315168"/>
          </a:xfrm>
        </p:grpSpPr>
        <p:sp>
          <p:nvSpPr>
            <p:cNvPr id="3" name="Freeform 3"/>
            <p:cNvSpPr/>
            <p:nvPr/>
          </p:nvSpPr>
          <p:spPr>
            <a:xfrm>
              <a:off x="0" y="0"/>
              <a:ext cx="2555549" cy="1315168"/>
            </a:xfrm>
            <a:custGeom>
              <a:avLst/>
              <a:gdLst/>
              <a:ahLst/>
              <a:cxnLst/>
              <a:rect l="l" t="t" r="r" b="b"/>
              <a:pathLst>
                <a:path w="2555549" h="1315168">
                  <a:moveTo>
                    <a:pt x="0" y="0"/>
                  </a:moveTo>
                  <a:lnTo>
                    <a:pt x="2555549" y="0"/>
                  </a:lnTo>
                  <a:lnTo>
                    <a:pt x="2555549" y="1315168"/>
                  </a:lnTo>
                  <a:lnTo>
                    <a:pt x="0" y="1315168"/>
                  </a:lnTo>
                  <a:close/>
                </a:path>
              </a:pathLst>
            </a:custGeom>
            <a:blipFill>
              <a:blip r:embed="rId2"/>
              <a:stretch>
                <a:fillRect t="-6006" b="-6006"/>
              </a:stretch>
            </a:blipFill>
          </p:spPr>
          <p:txBody>
            <a:bodyPr/>
            <a:lstStyle/>
            <a:p>
              <a:endParaRPr lang="fr-FR"/>
            </a:p>
          </p:txBody>
        </p:sp>
      </p:grpSp>
      <p:sp>
        <p:nvSpPr>
          <p:cNvPr id="4" name="AutoShape 4"/>
          <p:cNvSpPr/>
          <p:nvPr/>
        </p:nvSpPr>
        <p:spPr>
          <a:xfrm>
            <a:off x="1028700" y="9258300"/>
            <a:ext cx="16230600" cy="0"/>
          </a:xfrm>
          <a:prstGeom prst="line">
            <a:avLst/>
          </a:prstGeom>
          <a:ln w="38100" cap="flat">
            <a:solidFill>
              <a:srgbClr val="FFDE59"/>
            </a:solidFill>
            <a:prstDash val="solid"/>
            <a:headEnd type="none" w="sm" len="sm"/>
            <a:tailEnd type="none" w="sm" len="sm"/>
          </a:ln>
        </p:spPr>
        <p:txBody>
          <a:bodyPr/>
          <a:lstStyle/>
          <a:p>
            <a:endParaRPr lang="fr-FR"/>
          </a:p>
        </p:txBody>
      </p:sp>
      <p:sp>
        <p:nvSpPr>
          <p:cNvPr id="5" name="TextBox 5"/>
          <p:cNvSpPr txBox="1"/>
          <p:nvPr/>
        </p:nvSpPr>
        <p:spPr>
          <a:xfrm>
            <a:off x="107467" y="375284"/>
            <a:ext cx="18859608" cy="653416"/>
          </a:xfrm>
          <a:prstGeom prst="rect">
            <a:avLst/>
          </a:prstGeom>
        </p:spPr>
        <p:txBody>
          <a:bodyPr lIns="0" tIns="0" rIns="0" bIns="0" rtlCol="0" anchor="t">
            <a:spAutoFit/>
          </a:bodyPr>
          <a:lstStyle/>
          <a:p>
            <a:pPr algn="l">
              <a:lnSpc>
                <a:spcPts val="5459"/>
              </a:lnSpc>
            </a:pPr>
            <a:r>
              <a:rPr lang="en-US" sz="3899" b="1">
                <a:solidFill>
                  <a:srgbClr val="231F20"/>
                </a:solidFill>
                <a:latin typeface="TT Firs Neue Bold"/>
                <a:ea typeface="TT Firs Neue Bold"/>
                <a:cs typeface="TT Firs Neue Bold"/>
                <a:sym typeface="TT Firs Neue Bold"/>
              </a:rPr>
              <a:t>Diagramme de séquence (enregistrement de repas dans le journal)</a:t>
            </a:r>
          </a:p>
        </p:txBody>
      </p:sp>
      <p:sp>
        <p:nvSpPr>
          <p:cNvPr id="6" name="TextBox 6"/>
          <p:cNvSpPr txBox="1"/>
          <p:nvPr/>
        </p:nvSpPr>
        <p:spPr>
          <a:xfrm>
            <a:off x="17675011" y="81914"/>
            <a:ext cx="18859608" cy="653416"/>
          </a:xfrm>
          <a:prstGeom prst="rect">
            <a:avLst/>
          </a:prstGeom>
        </p:spPr>
        <p:txBody>
          <a:bodyPr lIns="0" tIns="0" rIns="0" bIns="0" rtlCol="0" anchor="t">
            <a:spAutoFit/>
          </a:bodyPr>
          <a:lstStyle/>
          <a:p>
            <a:pPr algn="l">
              <a:lnSpc>
                <a:spcPts val="5459"/>
              </a:lnSpc>
            </a:pPr>
            <a:r>
              <a:rPr lang="en-US" sz="3899" b="1">
                <a:solidFill>
                  <a:srgbClr val="231F20"/>
                </a:solidFill>
                <a:latin typeface="TT Firs Neue Bold"/>
                <a:ea typeface="TT Firs Neue Bold"/>
                <a:cs typeface="TT Firs Neue Bold"/>
                <a:sym typeface="TT Firs Neue Bold"/>
              </a:rPr>
              <a:t>6</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303155" y="1351442"/>
            <a:ext cx="15220816" cy="8488999"/>
            <a:chOff x="0" y="0"/>
            <a:chExt cx="2358103" cy="1315168"/>
          </a:xfrm>
        </p:grpSpPr>
        <p:sp>
          <p:nvSpPr>
            <p:cNvPr id="3" name="Freeform 3"/>
            <p:cNvSpPr/>
            <p:nvPr/>
          </p:nvSpPr>
          <p:spPr>
            <a:xfrm>
              <a:off x="0" y="0"/>
              <a:ext cx="2358103" cy="1315168"/>
            </a:xfrm>
            <a:custGeom>
              <a:avLst/>
              <a:gdLst/>
              <a:ahLst/>
              <a:cxnLst/>
              <a:rect l="l" t="t" r="r" b="b"/>
              <a:pathLst>
                <a:path w="2358103" h="1315168">
                  <a:moveTo>
                    <a:pt x="0" y="0"/>
                  </a:moveTo>
                  <a:lnTo>
                    <a:pt x="2358103" y="0"/>
                  </a:lnTo>
                  <a:lnTo>
                    <a:pt x="2358103" y="1315168"/>
                  </a:lnTo>
                  <a:lnTo>
                    <a:pt x="0" y="1315168"/>
                  </a:lnTo>
                  <a:close/>
                </a:path>
              </a:pathLst>
            </a:custGeom>
            <a:blipFill>
              <a:blip r:embed="rId2"/>
              <a:stretch>
                <a:fillRect t="-3843" b="-3843"/>
              </a:stretch>
            </a:blipFill>
          </p:spPr>
          <p:txBody>
            <a:bodyPr/>
            <a:lstStyle/>
            <a:p>
              <a:endParaRPr lang="fr-FR"/>
            </a:p>
          </p:txBody>
        </p:sp>
      </p:grpSp>
      <p:sp>
        <p:nvSpPr>
          <p:cNvPr id="4" name="AutoShape 4"/>
          <p:cNvSpPr/>
          <p:nvPr/>
        </p:nvSpPr>
        <p:spPr>
          <a:xfrm>
            <a:off x="1028700" y="9258300"/>
            <a:ext cx="16230600" cy="0"/>
          </a:xfrm>
          <a:prstGeom prst="line">
            <a:avLst/>
          </a:prstGeom>
          <a:ln w="38100" cap="flat">
            <a:solidFill>
              <a:srgbClr val="FFDE59"/>
            </a:solidFill>
            <a:prstDash val="solid"/>
            <a:headEnd type="none" w="sm" len="sm"/>
            <a:tailEnd type="none" w="sm" len="sm"/>
          </a:ln>
        </p:spPr>
        <p:txBody>
          <a:bodyPr/>
          <a:lstStyle/>
          <a:p>
            <a:endParaRPr lang="fr-FR"/>
          </a:p>
        </p:txBody>
      </p:sp>
      <p:sp>
        <p:nvSpPr>
          <p:cNvPr id="5" name="TextBox 5"/>
          <p:cNvSpPr txBox="1"/>
          <p:nvPr/>
        </p:nvSpPr>
        <p:spPr>
          <a:xfrm>
            <a:off x="1028700" y="375284"/>
            <a:ext cx="18859608" cy="653416"/>
          </a:xfrm>
          <a:prstGeom prst="rect">
            <a:avLst/>
          </a:prstGeom>
        </p:spPr>
        <p:txBody>
          <a:bodyPr lIns="0" tIns="0" rIns="0" bIns="0" rtlCol="0" anchor="t">
            <a:spAutoFit/>
          </a:bodyPr>
          <a:lstStyle/>
          <a:p>
            <a:pPr algn="l">
              <a:lnSpc>
                <a:spcPts val="5459"/>
              </a:lnSpc>
            </a:pPr>
            <a:r>
              <a:rPr lang="en-US" sz="3899" b="1">
                <a:solidFill>
                  <a:srgbClr val="231F20"/>
                </a:solidFill>
                <a:latin typeface="TT Firs Neue Bold"/>
                <a:ea typeface="TT Firs Neue Bold"/>
                <a:cs typeface="TT Firs Neue Bold"/>
                <a:sym typeface="TT Firs Neue Bold"/>
              </a:rPr>
              <a:t>Diagramme de séquence (consulter les calories détectées)</a:t>
            </a:r>
          </a:p>
        </p:txBody>
      </p:sp>
      <p:sp>
        <p:nvSpPr>
          <p:cNvPr id="6" name="TextBox 6"/>
          <p:cNvSpPr txBox="1"/>
          <p:nvPr/>
        </p:nvSpPr>
        <p:spPr>
          <a:xfrm>
            <a:off x="17259300" y="375284"/>
            <a:ext cx="18859608" cy="653416"/>
          </a:xfrm>
          <a:prstGeom prst="rect">
            <a:avLst/>
          </a:prstGeom>
        </p:spPr>
        <p:txBody>
          <a:bodyPr lIns="0" tIns="0" rIns="0" bIns="0" rtlCol="0" anchor="t">
            <a:spAutoFit/>
          </a:bodyPr>
          <a:lstStyle/>
          <a:p>
            <a:pPr algn="l">
              <a:lnSpc>
                <a:spcPts val="5459"/>
              </a:lnSpc>
            </a:pPr>
            <a:r>
              <a:rPr lang="en-US" sz="3899" b="1">
                <a:solidFill>
                  <a:srgbClr val="231F20"/>
                </a:solidFill>
                <a:latin typeface="TT Firs Neue Bold"/>
                <a:ea typeface="TT Firs Neue Bold"/>
                <a:cs typeface="TT Firs Neue Bold"/>
                <a:sym typeface="TT Firs Neue Bold"/>
              </a:rPr>
              <a:t>7</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220</Words>
  <Application>Microsoft Office PowerPoint</Application>
  <PresentationFormat>Custom</PresentationFormat>
  <Paragraphs>54</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Heading Now 71-78</vt:lpstr>
      <vt:lpstr>TT Firs Neue Bold</vt:lpstr>
      <vt:lpstr>TT Firs Neue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Vert Marron Santé Bien-être Programme Alimentaire Nutritionnel  présentation offres</dc:title>
  <cp:lastModifiedBy>Elmaazizi Yassemine</cp:lastModifiedBy>
  <cp:revision>2</cp:revision>
  <dcterms:created xsi:type="dcterms:W3CDTF">2006-08-16T00:00:00Z</dcterms:created>
  <dcterms:modified xsi:type="dcterms:W3CDTF">2025-12-29T08:57:14Z</dcterms:modified>
  <dc:identifier>DAG79bNSiLI</dc:identifier>
</cp:coreProperties>
</file>

<file path=docProps/thumbnail.jpeg>
</file>